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92" r:id="rId2"/>
    <p:sldMasterId id="2147483804" r:id="rId3"/>
  </p:sldMasterIdLst>
  <p:sldIdLst>
    <p:sldId id="256" r:id="rId4"/>
    <p:sldId id="257" r:id="rId5"/>
    <p:sldId id="258" r:id="rId6"/>
    <p:sldId id="259" r:id="rId7"/>
    <p:sldId id="274" r:id="rId8"/>
    <p:sldId id="262" r:id="rId9"/>
    <p:sldId id="261" r:id="rId10"/>
    <p:sldId id="271" r:id="rId11"/>
    <p:sldId id="266" r:id="rId12"/>
    <p:sldId id="267" r:id="rId13"/>
    <p:sldId id="273" r:id="rId14"/>
    <p:sldId id="268" r:id="rId15"/>
    <p:sldId id="272"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82855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9483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6846BD-A74C-495E-AF5A-42451B66AE5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46BD-A74C-495E-AF5A-42451B66AE55}"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D2A7C00-0243-4A90-9ADF-9C6150F9B2F0}" type="datetimeFigureOut">
              <a:rPr lang="en-US" smtClean="0"/>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846BD-A74C-495E-AF5A-42451B66AE55}"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2A7C00-0243-4A90-9ADF-9C6150F9B2F0}" type="datetimeFigureOut">
              <a:rPr lang="en-US" smtClean="0"/>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A7C00-0243-4A90-9ADF-9C6150F9B2F0}" type="datetimeFigureOut">
              <a:rPr lang="en-US" smtClean="0"/>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46846BD-A74C-495E-AF5A-42451B66AE5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46846BD-A74C-495E-AF5A-42451B66AE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4282234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46BD-A74C-495E-AF5A-42451B66AE5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82855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4282234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97584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380755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766158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49377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649107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88000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975848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356713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94834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38075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276615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49377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64910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188000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2A7C00-0243-4A90-9ADF-9C6150F9B2F0}" type="datetimeFigureOut">
              <a:rPr lang="en-US" smtClean="0"/>
              <a:t>6/19/2013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6846BD-A74C-495E-AF5A-42451B66AE55}" type="slidenum">
              <a:rPr lang="en-US" smtClean="0"/>
              <a:t>‹#›</a:t>
            </a:fld>
            <a:endParaRPr lang="en-US"/>
          </a:p>
        </p:txBody>
      </p:sp>
    </p:spTree>
    <p:extLst>
      <p:ext uri="{BB962C8B-B14F-4D97-AF65-F5344CB8AC3E}">
        <p14:creationId xmlns:p14="http://schemas.microsoft.com/office/powerpoint/2010/main" val="356713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1340940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6/19/2013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1340940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794935"/>
            <a:ext cx="6705599" cy="1828090"/>
          </a:xfrm>
        </p:spPr>
        <p:txBody>
          <a:bodyPr>
            <a:normAutofit/>
          </a:bodyPr>
          <a:lstStyle/>
          <a:p>
            <a:pPr algn="ctr"/>
            <a:r>
              <a:rPr lang="en-US" dirty="0" smtClean="0">
                <a:latin typeface="Aharoni" pitchFamily="2" charset="-79"/>
                <a:cs typeface="Aharoni" pitchFamily="2" charset="-79"/>
              </a:rPr>
              <a:t>Hollydale Elementary</a:t>
            </a:r>
            <a:br>
              <a:rPr lang="en-US" dirty="0" smtClean="0">
                <a:latin typeface="Aharoni" pitchFamily="2" charset="-79"/>
                <a:cs typeface="Aharoni" pitchFamily="2" charset="-79"/>
              </a:rPr>
            </a:br>
            <a:r>
              <a:rPr lang="en-US" dirty="0" smtClean="0">
                <a:latin typeface="Aharoni" pitchFamily="2" charset="-79"/>
                <a:cs typeface="Aharoni" pitchFamily="2" charset="-79"/>
              </a:rPr>
              <a:t>Data Overview</a:t>
            </a:r>
            <a:endParaRPr lang="en-US" dirty="0">
              <a:latin typeface="Aharoni" pitchFamily="2" charset="-79"/>
              <a:cs typeface="Aharoni" pitchFamily="2" charset="-79"/>
            </a:endParaRPr>
          </a:p>
        </p:txBody>
      </p:sp>
      <p:sp>
        <p:nvSpPr>
          <p:cNvPr id="3" name="Subtitle 2"/>
          <p:cNvSpPr>
            <a:spLocks noGrp="1"/>
          </p:cNvSpPr>
          <p:nvPr>
            <p:ph type="subTitle" idx="1"/>
          </p:nvPr>
        </p:nvSpPr>
        <p:spPr>
          <a:xfrm>
            <a:off x="1727200" y="4800600"/>
            <a:ext cx="5712179" cy="838200"/>
          </a:xfrm>
        </p:spPr>
        <p:txBody>
          <a:bodyPr>
            <a:normAutofit lnSpcReduction="10000"/>
          </a:bodyPr>
          <a:lstStyle/>
          <a:p>
            <a:r>
              <a:rPr lang="en-US" b="1" dirty="0" smtClean="0"/>
              <a:t>Presentation by Maggie Phillips</a:t>
            </a:r>
          </a:p>
          <a:p>
            <a:r>
              <a:rPr lang="en-US" b="1" dirty="0" smtClean="0"/>
              <a:t>Tuesday, April 16, 2013</a:t>
            </a:r>
            <a:endParaRPr lang="en-US" b="1" dirty="0"/>
          </a:p>
        </p:txBody>
      </p:sp>
    </p:spTree>
    <p:extLst>
      <p:ext uri="{BB962C8B-B14F-4D97-AF65-F5344CB8AC3E}">
        <p14:creationId xmlns:p14="http://schemas.microsoft.com/office/powerpoint/2010/main" val="1855535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Closer: Science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 y="2245502"/>
            <a:ext cx="4493938" cy="280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028" y="2245500"/>
            <a:ext cx="4669972" cy="280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0922" y="5052658"/>
            <a:ext cx="3573674" cy="707886"/>
          </a:xfrm>
          <a:prstGeom prst="rect">
            <a:avLst/>
          </a:prstGeom>
          <a:noFill/>
        </p:spPr>
        <p:txBody>
          <a:bodyPr wrap="square" rtlCol="0">
            <a:spAutoFit/>
          </a:bodyPr>
          <a:lstStyle/>
          <a:p>
            <a:r>
              <a:rPr lang="en-US" sz="2000" dirty="0" smtClean="0"/>
              <a:t>68% of male students met or exceeded Science Standards</a:t>
            </a:r>
            <a:endParaRPr lang="en-US" sz="2000" dirty="0"/>
          </a:p>
        </p:txBody>
      </p:sp>
      <p:sp>
        <p:nvSpPr>
          <p:cNvPr id="5" name="Rectangle 4"/>
          <p:cNvSpPr/>
          <p:nvPr/>
        </p:nvSpPr>
        <p:spPr>
          <a:xfrm>
            <a:off x="4876800" y="5052658"/>
            <a:ext cx="3733800" cy="707886"/>
          </a:xfrm>
          <a:prstGeom prst="rect">
            <a:avLst/>
          </a:prstGeom>
        </p:spPr>
        <p:txBody>
          <a:bodyPr wrap="square">
            <a:spAutoFit/>
          </a:bodyPr>
          <a:lstStyle/>
          <a:p>
            <a:r>
              <a:rPr lang="en-US" sz="2000" dirty="0" smtClean="0"/>
              <a:t>84% </a:t>
            </a:r>
            <a:r>
              <a:rPr lang="en-US" sz="2000" dirty="0"/>
              <a:t>of </a:t>
            </a:r>
            <a:r>
              <a:rPr lang="en-US" sz="2000" dirty="0" smtClean="0"/>
              <a:t>female </a:t>
            </a:r>
            <a:r>
              <a:rPr lang="en-US" sz="2000" dirty="0"/>
              <a:t>students met or exceeded Science Standards</a:t>
            </a:r>
          </a:p>
        </p:txBody>
      </p:sp>
      <p:sp>
        <p:nvSpPr>
          <p:cNvPr id="6" name="Rectangle 5"/>
          <p:cNvSpPr/>
          <p:nvPr/>
        </p:nvSpPr>
        <p:spPr>
          <a:xfrm>
            <a:off x="3280627" y="6400800"/>
            <a:ext cx="2430345" cy="369332"/>
          </a:xfrm>
          <a:prstGeom prst="rect">
            <a:avLst/>
          </a:prstGeom>
        </p:spPr>
        <p:txBody>
          <a:bodyPr wrap="none">
            <a:spAutoFit/>
          </a:bodyPr>
          <a:lstStyle/>
          <a:p>
            <a:pPr algn="ctr"/>
            <a:r>
              <a:rPr lang="en-US" b="1" dirty="0">
                <a:solidFill>
                  <a:schemeClr val="bg1"/>
                </a:solidFill>
              </a:rPr>
              <a:t>Data from Spring </a:t>
            </a:r>
            <a:r>
              <a:rPr lang="en-US" b="1" dirty="0" smtClean="0">
                <a:solidFill>
                  <a:schemeClr val="bg1"/>
                </a:solidFill>
              </a:rPr>
              <a:t>2012</a:t>
            </a:r>
            <a:endParaRPr lang="en-US" b="1" dirty="0">
              <a:solidFill>
                <a:schemeClr val="bg1"/>
              </a:solidFill>
            </a:endParaRPr>
          </a:p>
        </p:txBody>
      </p:sp>
    </p:spTree>
    <p:extLst>
      <p:ext uri="{BB962C8B-B14F-4D97-AF65-F5344CB8AC3E}">
        <p14:creationId xmlns:p14="http://schemas.microsoft.com/office/powerpoint/2010/main" val="28672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782618"/>
          </a:xfrm>
        </p:spPr>
        <p:txBody>
          <a:bodyPr>
            <a:normAutofit fontScale="90000"/>
          </a:bodyPr>
          <a:lstStyle/>
          <a:p>
            <a:r>
              <a:rPr lang="en-US" dirty="0" smtClean="0"/>
              <a:t>Looking Closer: 2012 Science</a:t>
            </a:r>
            <a:br>
              <a:rPr lang="en-US" dirty="0" smtClean="0"/>
            </a:br>
            <a:r>
              <a:rPr lang="en-US" dirty="0" smtClean="0"/>
              <a:t>Limited English Proficiency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249144" cy="4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47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Closer: 2012 Science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59234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5562600"/>
            <a:ext cx="5847275" cy="707886"/>
          </a:xfrm>
          <a:prstGeom prst="rect">
            <a:avLst/>
          </a:prstGeom>
          <a:noFill/>
        </p:spPr>
        <p:txBody>
          <a:bodyPr wrap="square" rtlCol="0">
            <a:spAutoFit/>
          </a:bodyPr>
          <a:lstStyle/>
          <a:p>
            <a:r>
              <a:rPr lang="en-US" sz="2000" dirty="0" smtClean="0"/>
              <a:t>In 2012, 44% of Students with Disabilities Met or Exceeded the Standards on the Science CRCT</a:t>
            </a:r>
            <a:endParaRPr lang="en-US" sz="2000" dirty="0"/>
          </a:p>
        </p:txBody>
      </p:sp>
      <p:sp>
        <p:nvSpPr>
          <p:cNvPr id="5" name="Rectangle 4"/>
          <p:cNvSpPr/>
          <p:nvPr/>
        </p:nvSpPr>
        <p:spPr>
          <a:xfrm>
            <a:off x="3346763" y="6400800"/>
            <a:ext cx="2430345" cy="369332"/>
          </a:xfrm>
          <a:prstGeom prst="rect">
            <a:avLst/>
          </a:prstGeom>
        </p:spPr>
        <p:txBody>
          <a:bodyPr wrap="none">
            <a:spAutoFit/>
          </a:bodyPr>
          <a:lstStyle/>
          <a:p>
            <a:pPr algn="ctr"/>
            <a:r>
              <a:rPr lang="en-US" b="1" dirty="0">
                <a:solidFill>
                  <a:schemeClr val="bg1"/>
                </a:solidFill>
              </a:rPr>
              <a:t>Data from </a:t>
            </a:r>
            <a:r>
              <a:rPr lang="en-US" b="1" dirty="0" smtClean="0">
                <a:solidFill>
                  <a:schemeClr val="bg1"/>
                </a:solidFill>
              </a:rPr>
              <a:t>Spring 2012</a:t>
            </a:r>
            <a:endParaRPr lang="en-US" b="1" dirty="0">
              <a:solidFill>
                <a:schemeClr val="bg1"/>
              </a:solidFill>
            </a:endParaRPr>
          </a:p>
        </p:txBody>
      </p:sp>
    </p:spTree>
    <p:extLst>
      <p:ext uri="{BB962C8B-B14F-4D97-AF65-F5344CB8AC3E}">
        <p14:creationId xmlns:p14="http://schemas.microsoft.com/office/powerpoint/2010/main" val="356760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97" y="484256"/>
            <a:ext cx="6965245" cy="990600"/>
          </a:xfrm>
        </p:spPr>
        <p:txBody>
          <a:bodyPr/>
          <a:lstStyle/>
          <a:p>
            <a:r>
              <a:rPr lang="en-US" dirty="0" smtClean="0"/>
              <a:t>Closing the Gap</a:t>
            </a:r>
            <a:endParaRPr lang="en-US" dirty="0"/>
          </a:p>
        </p:txBody>
      </p:sp>
      <p:sp>
        <p:nvSpPr>
          <p:cNvPr id="4" name="Rectangle 3"/>
          <p:cNvSpPr/>
          <p:nvPr/>
        </p:nvSpPr>
        <p:spPr>
          <a:xfrm>
            <a:off x="712220" y="1371600"/>
            <a:ext cx="7696200" cy="707886"/>
          </a:xfrm>
          <a:prstGeom prst="rect">
            <a:avLst/>
          </a:prstGeom>
        </p:spPr>
        <p:txBody>
          <a:bodyPr wrap="square">
            <a:spAutoFit/>
          </a:bodyPr>
          <a:lstStyle/>
          <a:p>
            <a:pPr algn="ctr"/>
            <a:r>
              <a:rPr lang="en-US" sz="2000" dirty="0"/>
              <a:t>In 2012, 44% of Students with Disabilities Met or Exceeded the Standards on the Science CRCT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79486"/>
            <a:ext cx="524986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106" y="5540689"/>
            <a:ext cx="7696200" cy="707886"/>
          </a:xfrm>
          <a:prstGeom prst="rect">
            <a:avLst/>
          </a:prstGeom>
          <a:noFill/>
        </p:spPr>
        <p:txBody>
          <a:bodyPr wrap="square" rtlCol="0">
            <a:spAutoFit/>
          </a:bodyPr>
          <a:lstStyle/>
          <a:p>
            <a:pPr algn="ctr"/>
            <a:r>
              <a:rPr lang="en-US" sz="2000" dirty="0" smtClean="0"/>
              <a:t>In 2011, 25% of Students with Disabilities Met or Exceeded the Standards on the Science CRCT</a:t>
            </a:r>
            <a:endParaRPr lang="en-US" sz="2000" dirty="0"/>
          </a:p>
        </p:txBody>
      </p:sp>
      <p:sp>
        <p:nvSpPr>
          <p:cNvPr id="6" name="TextBox 5"/>
          <p:cNvSpPr txBox="1"/>
          <p:nvPr/>
        </p:nvSpPr>
        <p:spPr>
          <a:xfrm>
            <a:off x="2513806" y="6436119"/>
            <a:ext cx="4114800" cy="400110"/>
          </a:xfrm>
          <a:prstGeom prst="rect">
            <a:avLst/>
          </a:prstGeom>
          <a:noFill/>
        </p:spPr>
        <p:txBody>
          <a:bodyPr wrap="square" rtlCol="0">
            <a:spAutoFit/>
          </a:bodyPr>
          <a:lstStyle/>
          <a:p>
            <a:pPr algn="ctr"/>
            <a:r>
              <a:rPr lang="en-US" sz="2000" b="1" dirty="0" smtClean="0">
                <a:solidFill>
                  <a:schemeClr val="bg1"/>
                </a:solidFill>
              </a:rPr>
              <a:t>Data from Spring 2011</a:t>
            </a:r>
            <a:endParaRPr lang="en-US" sz="2000" b="1" dirty="0">
              <a:solidFill>
                <a:schemeClr val="bg1"/>
              </a:solidFill>
            </a:endParaRPr>
          </a:p>
        </p:txBody>
      </p:sp>
    </p:spTree>
    <p:extLst>
      <p:ext uri="{BB962C8B-B14F-4D97-AF65-F5344CB8AC3E}">
        <p14:creationId xmlns:p14="http://schemas.microsoft.com/office/powerpoint/2010/main" val="11458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990600" y="2119256"/>
            <a:ext cx="7086600" cy="3748143"/>
          </a:xfrm>
        </p:spPr>
        <p:txBody>
          <a:bodyPr>
            <a:normAutofit/>
          </a:bodyPr>
          <a:lstStyle/>
          <a:p>
            <a:r>
              <a:rPr lang="en-US" dirty="0" smtClean="0"/>
              <a:t>The number of Hollydale students meeting or exceeding the standards on CRCT falls below the district and state averages in all subject areas. </a:t>
            </a:r>
          </a:p>
          <a:p>
            <a:r>
              <a:rPr lang="en-US" dirty="0" smtClean="0"/>
              <a:t>The number of students meeting or exceeding the standards in science is considerably less than all </a:t>
            </a:r>
            <a:r>
              <a:rPr lang="en-US" smtClean="0"/>
              <a:t>subject areas</a:t>
            </a:r>
          </a:p>
          <a:p>
            <a:pPr lvl="1"/>
            <a:r>
              <a:rPr lang="en-US" dirty="0" smtClean="0"/>
              <a:t>Female students outperform male students</a:t>
            </a:r>
          </a:p>
          <a:p>
            <a:pPr lvl="1"/>
            <a:r>
              <a:rPr lang="en-US" dirty="0" smtClean="0"/>
              <a:t>The number of Students with Disabilities meeting or exceeding the standards in science is increasing</a:t>
            </a:r>
          </a:p>
          <a:p>
            <a:pPr lvl="1"/>
            <a:endParaRPr lang="en-US" dirty="0"/>
          </a:p>
        </p:txBody>
      </p:sp>
    </p:spTree>
    <p:extLst>
      <p:ext uri="{BB962C8B-B14F-4D97-AF65-F5344CB8AC3E}">
        <p14:creationId xmlns:p14="http://schemas.microsoft.com/office/powerpoint/2010/main" val="315863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About It</a:t>
            </a:r>
            <a:endParaRPr lang="en-US" dirty="0"/>
          </a:p>
        </p:txBody>
      </p:sp>
      <p:sp>
        <p:nvSpPr>
          <p:cNvPr id="3" name="Content Placeholder 2"/>
          <p:cNvSpPr>
            <a:spLocks noGrp="1"/>
          </p:cNvSpPr>
          <p:nvPr>
            <p:ph idx="1"/>
          </p:nvPr>
        </p:nvSpPr>
        <p:spPr/>
        <p:txBody>
          <a:bodyPr/>
          <a:lstStyle/>
          <a:p>
            <a:pPr marL="0" indent="0">
              <a:buNone/>
            </a:pPr>
            <a:r>
              <a:rPr lang="en-US" dirty="0" smtClean="0"/>
              <a:t>We see that the percentage of Students with Disabilities meeting or exceeding the standards in Science is increasing. What can we do with other student populations to increase the percentage of proficient students? </a:t>
            </a:r>
          </a:p>
          <a:p>
            <a:r>
              <a:rPr lang="en-US" dirty="0" smtClean="0"/>
              <a:t>English Language Learners?</a:t>
            </a:r>
          </a:p>
          <a:p>
            <a:r>
              <a:rPr lang="en-US" dirty="0" smtClean="0"/>
              <a:t>Economically Disadvantaged?</a:t>
            </a:r>
          </a:p>
        </p:txBody>
      </p:sp>
    </p:spTree>
    <p:extLst>
      <p:ext uri="{BB962C8B-B14F-4D97-AF65-F5344CB8AC3E}">
        <p14:creationId xmlns:p14="http://schemas.microsoft.com/office/powerpoint/2010/main" val="170820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lstStyle/>
          <a:p>
            <a:r>
              <a:rPr lang="en-US" dirty="0" smtClean="0"/>
              <a:t>The purpose of this Data Overview is to use data to draw attention to and start conversations related to student achievement at Hollydale Elementary. By isolating trends, identify areas of strength and areas that need to be strengthened, we can begin conversations to help us improve overall student learning. </a:t>
            </a:r>
          </a:p>
        </p:txBody>
      </p:sp>
    </p:spTree>
    <p:extLst>
      <p:ext uri="{BB962C8B-B14F-4D97-AF65-F5344CB8AC3E}">
        <p14:creationId xmlns:p14="http://schemas.microsoft.com/office/powerpoint/2010/main" val="2327845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09600"/>
            <a:ext cx="6965245" cy="858818"/>
          </a:xfrm>
        </p:spPr>
        <p:txBody>
          <a:bodyPr/>
          <a:lstStyle/>
          <a:p>
            <a:r>
              <a:rPr lang="en-US" dirty="0" smtClean="0"/>
              <a:t> School Demographics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629400" cy="401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133038575"/>
              </p:ext>
            </p:extLst>
          </p:nvPr>
        </p:nvGraphicFramePr>
        <p:xfrm>
          <a:off x="1295400" y="5638800"/>
          <a:ext cx="6629400" cy="490728"/>
        </p:xfrm>
        <a:graphic>
          <a:graphicData uri="http://schemas.openxmlformats.org/drawingml/2006/table">
            <a:tbl>
              <a:tblPr firstRow="1" firstCol="1" bandRow="1">
                <a:tableStyleId>{5C22544A-7EE6-4342-B048-85BDC9FD1C3A}</a:tableStyleId>
              </a:tblPr>
              <a:tblGrid>
                <a:gridCol w="2209800"/>
                <a:gridCol w="2209800"/>
                <a:gridCol w="2209800"/>
              </a:tblGrid>
              <a:tr h="450850">
                <a:tc>
                  <a:txBody>
                    <a:bodyPr/>
                    <a:lstStyle/>
                    <a:p>
                      <a:pPr marL="0" marR="0" algn="ctr">
                        <a:lnSpc>
                          <a:spcPct val="115000"/>
                        </a:lnSpc>
                        <a:spcBef>
                          <a:spcPts val="0"/>
                        </a:spcBef>
                        <a:spcAft>
                          <a:spcPts val="0"/>
                        </a:spcAft>
                      </a:pPr>
                      <a:r>
                        <a:rPr lang="en-US" sz="1400" dirty="0">
                          <a:solidFill>
                            <a:schemeClr val="tx1"/>
                          </a:solidFill>
                          <a:effectLst/>
                          <a:latin typeface="Century Gothic" pitchFamily="34" charset="0"/>
                        </a:rPr>
                        <a:t>2010 Enrollment</a:t>
                      </a:r>
                      <a:endParaRPr lang="en-US" sz="1100" dirty="0">
                        <a:solidFill>
                          <a:schemeClr val="tx1"/>
                        </a:solidFill>
                        <a:effectLst/>
                        <a:latin typeface="Century Gothic" pitchFamily="34" charset="0"/>
                      </a:endParaRPr>
                    </a:p>
                    <a:p>
                      <a:pPr marL="0" marR="0" algn="ctr">
                        <a:lnSpc>
                          <a:spcPct val="115000"/>
                        </a:lnSpc>
                        <a:spcBef>
                          <a:spcPts val="0"/>
                        </a:spcBef>
                        <a:spcAft>
                          <a:spcPts val="0"/>
                        </a:spcAft>
                      </a:pPr>
                      <a:r>
                        <a:rPr lang="en-US" sz="1400" dirty="0">
                          <a:solidFill>
                            <a:schemeClr val="tx1"/>
                          </a:solidFill>
                          <a:effectLst/>
                          <a:latin typeface="Century Gothic" pitchFamily="34" charset="0"/>
                        </a:rPr>
                        <a:t>763</a:t>
                      </a:r>
                      <a:endParaRPr lang="en-US" sz="1100" dirty="0">
                        <a:solidFill>
                          <a:schemeClr val="tx1"/>
                        </a:solidFill>
                        <a:effectLst/>
                        <a:latin typeface="Century Gothic" pitchFamily="34" charset="0"/>
                        <a:ea typeface="Calibri"/>
                        <a:cs typeface="Times New Roman"/>
                      </a:endParaRPr>
                    </a:p>
                  </a:txBody>
                  <a:tcPr marL="68580" marR="68580" marT="0" marB="0" anchor="ctr">
                    <a:solidFill>
                      <a:srgbClr val="92D050"/>
                    </a:solidFill>
                  </a:tcPr>
                </a:tc>
                <a:tc>
                  <a:txBody>
                    <a:bodyPr/>
                    <a:lstStyle/>
                    <a:p>
                      <a:pPr marL="0" marR="0" algn="ctr">
                        <a:lnSpc>
                          <a:spcPct val="115000"/>
                        </a:lnSpc>
                        <a:spcBef>
                          <a:spcPts val="0"/>
                        </a:spcBef>
                        <a:spcAft>
                          <a:spcPts val="0"/>
                        </a:spcAft>
                      </a:pPr>
                      <a:r>
                        <a:rPr lang="en-US" sz="1400" dirty="0">
                          <a:solidFill>
                            <a:schemeClr val="tx1"/>
                          </a:solidFill>
                          <a:effectLst/>
                          <a:latin typeface="Century Gothic" pitchFamily="34" charset="0"/>
                        </a:rPr>
                        <a:t>2011 Enrollment</a:t>
                      </a:r>
                      <a:endParaRPr lang="en-US" sz="1100" dirty="0">
                        <a:solidFill>
                          <a:schemeClr val="tx1"/>
                        </a:solidFill>
                        <a:effectLst/>
                        <a:latin typeface="Century Gothic" pitchFamily="34" charset="0"/>
                      </a:endParaRPr>
                    </a:p>
                    <a:p>
                      <a:pPr marL="0" marR="0" algn="ctr">
                        <a:lnSpc>
                          <a:spcPct val="115000"/>
                        </a:lnSpc>
                        <a:spcBef>
                          <a:spcPts val="0"/>
                        </a:spcBef>
                        <a:spcAft>
                          <a:spcPts val="0"/>
                        </a:spcAft>
                      </a:pPr>
                      <a:r>
                        <a:rPr lang="en-US" sz="1400" dirty="0">
                          <a:solidFill>
                            <a:schemeClr val="tx1"/>
                          </a:solidFill>
                          <a:effectLst/>
                          <a:latin typeface="Century Gothic" pitchFamily="34" charset="0"/>
                        </a:rPr>
                        <a:t>735</a:t>
                      </a:r>
                      <a:endParaRPr lang="en-US" sz="1100" dirty="0">
                        <a:solidFill>
                          <a:schemeClr val="tx1"/>
                        </a:solidFill>
                        <a:effectLst/>
                        <a:latin typeface="Century Gothic" pitchFamily="34" charset="0"/>
                        <a:ea typeface="Calibri"/>
                        <a:cs typeface="Times New Roman"/>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Century Gothic" pitchFamily="34" charset="0"/>
                        </a:rPr>
                        <a:t>2012 Enrollment</a:t>
                      </a:r>
                      <a:endParaRPr lang="en-US" sz="1100" dirty="0">
                        <a:solidFill>
                          <a:schemeClr val="tx1"/>
                        </a:solidFill>
                        <a:effectLst/>
                        <a:latin typeface="Century Gothic" pitchFamily="34" charset="0"/>
                      </a:endParaRPr>
                    </a:p>
                    <a:p>
                      <a:pPr marL="0" marR="0" algn="ctr">
                        <a:lnSpc>
                          <a:spcPct val="115000"/>
                        </a:lnSpc>
                        <a:spcBef>
                          <a:spcPts val="0"/>
                        </a:spcBef>
                        <a:spcAft>
                          <a:spcPts val="0"/>
                        </a:spcAft>
                      </a:pPr>
                      <a:r>
                        <a:rPr lang="en-US" sz="1400" dirty="0">
                          <a:solidFill>
                            <a:schemeClr val="tx1"/>
                          </a:solidFill>
                          <a:effectLst/>
                          <a:latin typeface="Century Gothic" pitchFamily="34" charset="0"/>
                        </a:rPr>
                        <a:t>608</a:t>
                      </a:r>
                      <a:endParaRPr lang="en-US" sz="1100" dirty="0">
                        <a:solidFill>
                          <a:schemeClr val="tx1"/>
                        </a:solidFill>
                        <a:effectLst/>
                        <a:latin typeface="Century Gothic" pitchFamily="34" charset="0"/>
                        <a:ea typeface="Calibri"/>
                        <a:cs typeface="Times New Roman"/>
                      </a:endParaRPr>
                    </a:p>
                  </a:txBody>
                  <a:tcPr marL="68580" marR="68580" marT="0"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3029934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858818"/>
          </a:xfrm>
        </p:spPr>
        <p:txBody>
          <a:bodyPr/>
          <a:lstStyle/>
          <a:p>
            <a:r>
              <a:rPr lang="en-US" dirty="0" smtClean="0"/>
              <a:t>School Demographics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0595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08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lstStyle/>
          <a:p>
            <a:r>
              <a:rPr lang="en-US" dirty="0" smtClean="0"/>
              <a:t>Staff Information</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14" y="1676400"/>
            <a:ext cx="7010400" cy="420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49142" y="5353495"/>
            <a:ext cx="1306286" cy="523220"/>
          </a:xfrm>
          <a:prstGeom prst="rect">
            <a:avLst/>
          </a:prstGeom>
          <a:noFill/>
        </p:spPr>
        <p:txBody>
          <a:bodyPr wrap="square" rtlCol="0">
            <a:spAutoFit/>
          </a:bodyPr>
          <a:lstStyle/>
          <a:p>
            <a:r>
              <a:rPr lang="en-US" sz="2800" dirty="0" smtClean="0"/>
              <a:t>N = 59</a:t>
            </a:r>
            <a:endParaRPr lang="en-US" sz="2800" dirty="0"/>
          </a:p>
        </p:txBody>
      </p:sp>
    </p:spTree>
    <p:extLst>
      <p:ext uri="{BB962C8B-B14F-4D97-AF65-F5344CB8AC3E}">
        <p14:creationId xmlns:p14="http://schemas.microsoft.com/office/powerpoint/2010/main" val="22674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782618"/>
          </a:xfrm>
        </p:spPr>
        <p:txBody>
          <a:bodyPr/>
          <a:lstStyle/>
          <a:p>
            <a:r>
              <a:rPr lang="en-US" dirty="0" smtClean="0"/>
              <a:t>Hollydale Data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7772400" cy="54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46572" y="6076447"/>
            <a:ext cx="1411628" cy="738664"/>
          </a:xfrm>
          <a:prstGeom prst="rect">
            <a:avLst/>
          </a:prstGeom>
          <a:noFill/>
        </p:spPr>
        <p:txBody>
          <a:bodyPr wrap="square" rtlCol="0">
            <a:spAutoFit/>
          </a:bodyPr>
          <a:lstStyle/>
          <a:p>
            <a:r>
              <a:rPr lang="en-US" sz="1400" dirty="0" smtClean="0"/>
              <a:t>2010 N = 381</a:t>
            </a:r>
          </a:p>
          <a:p>
            <a:r>
              <a:rPr lang="en-US" sz="1400" dirty="0" smtClean="0"/>
              <a:t>2011 N = 367</a:t>
            </a:r>
          </a:p>
          <a:p>
            <a:r>
              <a:rPr lang="en-US" sz="1400" dirty="0" smtClean="0"/>
              <a:t>2012 N = 304</a:t>
            </a:r>
            <a:endParaRPr lang="en-US" sz="1400" dirty="0"/>
          </a:p>
        </p:txBody>
      </p:sp>
    </p:spTree>
    <p:extLst>
      <p:ext uri="{BB962C8B-B14F-4D97-AF65-F5344CB8AC3E}">
        <p14:creationId xmlns:p14="http://schemas.microsoft.com/office/powerpoint/2010/main" val="30266567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706418"/>
          </a:xfrm>
        </p:spPr>
        <p:txBody>
          <a:bodyPr>
            <a:normAutofit fontScale="90000"/>
          </a:bodyPr>
          <a:lstStyle/>
          <a:p>
            <a:r>
              <a:rPr lang="en-US" dirty="0" smtClean="0"/>
              <a:t>Hollydale Data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6678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29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143000" y="2119257"/>
            <a:ext cx="6781800" cy="3603812"/>
          </a:xfrm>
        </p:spPr>
        <p:txBody>
          <a:bodyPr>
            <a:normAutofit/>
          </a:bodyPr>
          <a:lstStyle/>
          <a:p>
            <a:pPr marL="0" indent="0" algn="ctr">
              <a:buNone/>
            </a:pPr>
            <a:r>
              <a:rPr lang="en-US" sz="3200" dirty="0" smtClean="0"/>
              <a:t>Why do you think the number of students meeting or exceeding the standards in Science and Social Studies is significantly lower than in the other content areas? </a:t>
            </a:r>
            <a:endParaRPr lang="en-US" sz="3200" dirty="0"/>
          </a:p>
        </p:txBody>
      </p:sp>
    </p:spTree>
    <p:extLst>
      <p:ext uri="{BB962C8B-B14F-4D97-AF65-F5344CB8AC3E}">
        <p14:creationId xmlns:p14="http://schemas.microsoft.com/office/powerpoint/2010/main" val="2829916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577" y="673533"/>
            <a:ext cx="6965245" cy="782618"/>
          </a:xfrm>
        </p:spPr>
        <p:txBody>
          <a:bodyPr>
            <a:noAutofit/>
          </a:bodyPr>
          <a:lstStyle/>
          <a:p>
            <a:r>
              <a:rPr lang="en-US" sz="3600" dirty="0" smtClean="0"/>
              <a:t>2012 Comparison Data: Science</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56151"/>
            <a:ext cx="7467600" cy="484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29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346</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iRespondGraphMaster</vt:lpstr>
      <vt:lpstr>Pushpin</vt:lpstr>
      <vt:lpstr>iRespondQuestionMaster</vt:lpstr>
      <vt:lpstr>Hollydale Elementary Data Overview</vt:lpstr>
      <vt:lpstr>Purpose </vt:lpstr>
      <vt:lpstr> School Demographics</vt:lpstr>
      <vt:lpstr>School Demographics </vt:lpstr>
      <vt:lpstr>Staff Information</vt:lpstr>
      <vt:lpstr>Hollydale Data</vt:lpstr>
      <vt:lpstr>Hollydale Data</vt:lpstr>
      <vt:lpstr>Discussion</vt:lpstr>
      <vt:lpstr>2012 Comparison Data: Science</vt:lpstr>
      <vt:lpstr>Looking Closer: Science</vt:lpstr>
      <vt:lpstr>Looking Closer: 2012 Science Limited English Proficiency</vt:lpstr>
      <vt:lpstr>Looking Closer: 2012 Science</vt:lpstr>
      <vt:lpstr>Closing the Gap</vt:lpstr>
      <vt:lpstr>Summary </vt:lpstr>
      <vt:lpstr>Talk About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Hollydale Elementary Data Overview</dc:title>
  <dc:creator>Maggie Phillips</dc:creator>
  <cp:lastModifiedBy>Maggie Phillips</cp:lastModifiedBy>
  <cp:revision>39</cp:revision>
  <dcterms:created xsi:type="dcterms:W3CDTF">2013-04-06T00:39:23Z</dcterms:created>
  <dcterms:modified xsi:type="dcterms:W3CDTF">2013-06-19T19:52:33Z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