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44" r:id="rId2"/>
    <p:sldMasterId id="2147483756" r:id="rId3"/>
  </p:sldMasterIdLst>
  <p:sldIdLst>
    <p:sldId id="256" r:id="rId4"/>
    <p:sldId id="257" r:id="rId5"/>
    <p:sldId id="259" r:id="rId6"/>
    <p:sldId id="258" r:id="rId7"/>
    <p:sldId id="260" r:id="rId8"/>
    <p:sldId id="261" r:id="rId9"/>
    <p:sldId id="265" r:id="rId10"/>
    <p:sldId id="262" r:id="rId11"/>
    <p:sldId id="263"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46" y="2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717382-8093-4BEF-A9C7-FC6A24EBEBFF}" type="datetimeFigureOut">
              <a:rPr lang="en-US" smtClean="0"/>
              <a:t>7/14/2013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1D8996A-B138-4B13-80A9-AB7CE10AA7CF}" type="slidenum">
              <a:rPr lang="en-US" smtClean="0"/>
              <a:t>‹#›</a:t>
            </a:fld>
            <a:endParaRPr lang="en-US"/>
          </a:p>
        </p:txBody>
      </p:sp>
    </p:spTree>
    <p:extLst>
      <p:ext uri="{BB962C8B-B14F-4D97-AF65-F5344CB8AC3E}">
        <p14:creationId xmlns:p14="http://schemas.microsoft.com/office/powerpoint/2010/main" val="156440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717382-8093-4BEF-A9C7-FC6A24EBEBFF}" type="datetimeFigureOut">
              <a:rPr lang="en-US" smtClean="0"/>
              <a:t>7/14/2013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1D8996A-B138-4B13-80A9-AB7CE10AA7CF}" type="slidenum">
              <a:rPr lang="en-US" smtClean="0"/>
              <a:t>‹#›</a:t>
            </a:fld>
            <a:endParaRPr lang="en-US"/>
          </a:p>
        </p:txBody>
      </p:sp>
    </p:spTree>
    <p:extLst>
      <p:ext uri="{BB962C8B-B14F-4D97-AF65-F5344CB8AC3E}">
        <p14:creationId xmlns:p14="http://schemas.microsoft.com/office/powerpoint/2010/main" val="73865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717382-8093-4BEF-A9C7-FC6A24EBEBFF}" type="datetimeFigureOut">
              <a:rPr lang="en-US" smtClean="0"/>
              <a:t>7/14/2013</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91D8996A-B138-4B13-80A9-AB7CE10AA7CF}"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717382-8093-4BEF-A9C7-FC6A24EBEBFF}" type="datetimeFigureOut">
              <a:rPr lang="en-US" smtClean="0"/>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8996A-B138-4B13-80A9-AB7CE10AA7C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717382-8093-4BEF-A9C7-FC6A24EBEBFF}" type="datetimeFigureOut">
              <a:rPr lang="en-US" smtClean="0"/>
              <a:t>7/14/2013</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91D8996A-B138-4B13-80A9-AB7CE10AA7CF}"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717382-8093-4BEF-A9C7-FC6A24EBEBFF}" type="datetimeFigureOut">
              <a:rPr lang="en-US" smtClean="0"/>
              <a:t>7/14/2013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8996A-B138-4B13-80A9-AB7CE10AA7C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717382-8093-4BEF-A9C7-FC6A24EBEBFF}" type="datetimeFigureOut">
              <a:rPr lang="en-US" smtClean="0"/>
              <a:t>7/14/2013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8996A-B138-4B13-80A9-AB7CE10AA7C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717382-8093-4BEF-A9C7-FC6A24EBEBFF}" type="datetimeFigureOut">
              <a:rPr lang="en-US" smtClean="0"/>
              <a:t>7/14/2013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8996A-B138-4B13-80A9-AB7CE10AA7C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17382-8093-4BEF-A9C7-FC6A24EBEBFF}" type="datetimeFigureOut">
              <a:rPr lang="en-US" smtClean="0"/>
              <a:t>7/14/2013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8996A-B138-4B13-80A9-AB7CE10AA7CF}"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717382-8093-4BEF-A9C7-FC6A24EBEBFF}" type="datetimeFigureOut">
              <a:rPr lang="en-US" smtClean="0"/>
              <a:t>7/14/2013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8996A-B138-4B13-80A9-AB7CE10AA7CF}"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0C717382-8093-4BEF-A9C7-FC6A24EBEBFF}" type="datetimeFigureOut">
              <a:rPr lang="en-US" smtClean="0"/>
              <a:t>7/14/2013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8996A-B138-4B13-80A9-AB7CE10AA7CF}"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717382-8093-4BEF-A9C7-FC6A24EBEBFF}" type="datetimeFigureOut">
              <a:rPr lang="en-US" smtClean="0"/>
              <a:t>7/14/2013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1D8996A-B138-4B13-80A9-AB7CE10AA7CF}" type="slidenum">
              <a:rPr lang="en-US" smtClean="0"/>
              <a:t>‹#›</a:t>
            </a:fld>
            <a:endParaRPr lang="en-US"/>
          </a:p>
        </p:txBody>
      </p:sp>
    </p:spTree>
    <p:extLst>
      <p:ext uri="{BB962C8B-B14F-4D97-AF65-F5344CB8AC3E}">
        <p14:creationId xmlns:p14="http://schemas.microsoft.com/office/powerpoint/2010/main" val="947710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717382-8093-4BEF-A9C7-FC6A24EBEBFF}" type="datetimeFigureOut">
              <a:rPr lang="en-US" smtClean="0"/>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8996A-B138-4B13-80A9-AB7CE10AA7CF}"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717382-8093-4BEF-A9C7-FC6A24EBEBFF}" type="datetimeFigureOut">
              <a:rPr lang="en-US" smtClean="0"/>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91D8996A-B138-4B13-80A9-AB7CE10AA7CF}"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717382-8093-4BEF-A9C7-FC6A24EBEBFF}" type="datetimeFigureOut">
              <a:rPr lang="en-US" smtClean="0"/>
              <a:t>7/14/2013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1D8996A-B138-4B13-80A9-AB7CE10AA7CF}" type="slidenum">
              <a:rPr lang="en-US" smtClean="0"/>
              <a:t>‹#›</a:t>
            </a:fld>
            <a:endParaRPr lang="en-US"/>
          </a:p>
        </p:txBody>
      </p:sp>
    </p:spTree>
    <p:extLst>
      <p:ext uri="{BB962C8B-B14F-4D97-AF65-F5344CB8AC3E}">
        <p14:creationId xmlns:p14="http://schemas.microsoft.com/office/powerpoint/2010/main" val="1564403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717382-8093-4BEF-A9C7-FC6A24EBEBFF}" type="datetimeFigureOut">
              <a:rPr lang="en-US" smtClean="0"/>
              <a:t>7/14/2013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1D8996A-B138-4B13-80A9-AB7CE10AA7CF}" type="slidenum">
              <a:rPr lang="en-US" smtClean="0"/>
              <a:t>‹#›</a:t>
            </a:fld>
            <a:endParaRPr lang="en-US"/>
          </a:p>
        </p:txBody>
      </p:sp>
    </p:spTree>
    <p:extLst>
      <p:ext uri="{BB962C8B-B14F-4D97-AF65-F5344CB8AC3E}">
        <p14:creationId xmlns:p14="http://schemas.microsoft.com/office/powerpoint/2010/main" val="947710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C717382-8093-4BEF-A9C7-FC6A24EBEBFF}" type="datetimeFigureOut">
              <a:rPr lang="en-US" smtClean="0"/>
              <a:t>7/14/2013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1D8996A-B138-4B13-80A9-AB7CE10AA7CF}" type="slidenum">
              <a:rPr lang="en-US" smtClean="0"/>
              <a:t>‹#›</a:t>
            </a:fld>
            <a:endParaRPr lang="en-US"/>
          </a:p>
        </p:txBody>
      </p:sp>
    </p:spTree>
    <p:extLst>
      <p:ext uri="{BB962C8B-B14F-4D97-AF65-F5344CB8AC3E}">
        <p14:creationId xmlns:p14="http://schemas.microsoft.com/office/powerpoint/2010/main" val="2470044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C717382-8093-4BEF-A9C7-FC6A24EBEBFF}" type="datetimeFigureOut">
              <a:rPr lang="en-US" smtClean="0"/>
              <a:t>7/14/2013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1D8996A-B138-4B13-80A9-AB7CE10AA7CF}" type="slidenum">
              <a:rPr lang="en-US" smtClean="0"/>
              <a:t>‹#›</a:t>
            </a:fld>
            <a:endParaRPr lang="en-US"/>
          </a:p>
        </p:txBody>
      </p:sp>
    </p:spTree>
    <p:extLst>
      <p:ext uri="{BB962C8B-B14F-4D97-AF65-F5344CB8AC3E}">
        <p14:creationId xmlns:p14="http://schemas.microsoft.com/office/powerpoint/2010/main" val="1055517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C717382-8093-4BEF-A9C7-FC6A24EBEBFF}" type="datetimeFigureOut">
              <a:rPr lang="en-US" smtClean="0"/>
              <a:t>7/14/2013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1D8996A-B138-4B13-80A9-AB7CE10AA7CF}" type="slidenum">
              <a:rPr lang="en-US" smtClean="0"/>
              <a:t>‹#›</a:t>
            </a:fld>
            <a:endParaRPr lang="en-US"/>
          </a:p>
        </p:txBody>
      </p:sp>
    </p:spTree>
    <p:extLst>
      <p:ext uri="{BB962C8B-B14F-4D97-AF65-F5344CB8AC3E}">
        <p14:creationId xmlns:p14="http://schemas.microsoft.com/office/powerpoint/2010/main" val="2952511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C717382-8093-4BEF-A9C7-FC6A24EBEBFF}" type="datetimeFigureOut">
              <a:rPr lang="en-US" smtClean="0"/>
              <a:t>7/14/2013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1D8996A-B138-4B13-80A9-AB7CE10AA7CF}" type="slidenum">
              <a:rPr lang="en-US" smtClean="0"/>
              <a:t>‹#›</a:t>
            </a:fld>
            <a:endParaRPr lang="en-US"/>
          </a:p>
        </p:txBody>
      </p:sp>
    </p:spTree>
    <p:extLst>
      <p:ext uri="{BB962C8B-B14F-4D97-AF65-F5344CB8AC3E}">
        <p14:creationId xmlns:p14="http://schemas.microsoft.com/office/powerpoint/2010/main" val="854106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C717382-8093-4BEF-A9C7-FC6A24EBEBFF}" type="datetimeFigureOut">
              <a:rPr lang="en-US" smtClean="0"/>
              <a:t>7/14/2013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1D8996A-B138-4B13-80A9-AB7CE10AA7CF}" type="slidenum">
              <a:rPr lang="en-US" smtClean="0"/>
              <a:t>‹#›</a:t>
            </a:fld>
            <a:endParaRPr lang="en-US"/>
          </a:p>
        </p:txBody>
      </p:sp>
    </p:spTree>
    <p:extLst>
      <p:ext uri="{BB962C8B-B14F-4D97-AF65-F5344CB8AC3E}">
        <p14:creationId xmlns:p14="http://schemas.microsoft.com/office/powerpoint/2010/main" val="1242168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C717382-8093-4BEF-A9C7-FC6A24EBEBFF}" type="datetimeFigureOut">
              <a:rPr lang="en-US" smtClean="0"/>
              <a:t>7/14/2013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1D8996A-B138-4B13-80A9-AB7CE10AA7CF}" type="slidenum">
              <a:rPr lang="en-US" smtClean="0"/>
              <a:t>‹#›</a:t>
            </a:fld>
            <a:endParaRPr lang="en-US"/>
          </a:p>
        </p:txBody>
      </p:sp>
    </p:spTree>
    <p:extLst>
      <p:ext uri="{BB962C8B-B14F-4D97-AF65-F5344CB8AC3E}">
        <p14:creationId xmlns:p14="http://schemas.microsoft.com/office/powerpoint/2010/main" val="3225433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C717382-8093-4BEF-A9C7-FC6A24EBEBFF}" type="datetimeFigureOut">
              <a:rPr lang="en-US" smtClean="0"/>
              <a:t>7/14/2013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1D8996A-B138-4B13-80A9-AB7CE10AA7CF}" type="slidenum">
              <a:rPr lang="en-US" smtClean="0"/>
              <a:t>‹#›</a:t>
            </a:fld>
            <a:endParaRPr lang="en-US"/>
          </a:p>
        </p:txBody>
      </p:sp>
    </p:spTree>
    <p:extLst>
      <p:ext uri="{BB962C8B-B14F-4D97-AF65-F5344CB8AC3E}">
        <p14:creationId xmlns:p14="http://schemas.microsoft.com/office/powerpoint/2010/main" val="2470044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717382-8093-4BEF-A9C7-FC6A24EBEBFF}" type="datetimeFigureOut">
              <a:rPr lang="en-US" smtClean="0"/>
              <a:t>7/14/2013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1D8996A-B138-4B13-80A9-AB7CE10AA7CF}" type="slidenum">
              <a:rPr lang="en-US" smtClean="0"/>
              <a:t>‹#›</a:t>
            </a:fld>
            <a:endParaRPr lang="en-US"/>
          </a:p>
        </p:txBody>
      </p:sp>
    </p:spTree>
    <p:extLst>
      <p:ext uri="{BB962C8B-B14F-4D97-AF65-F5344CB8AC3E}">
        <p14:creationId xmlns:p14="http://schemas.microsoft.com/office/powerpoint/2010/main" val="3577507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717382-8093-4BEF-A9C7-FC6A24EBEBFF}" type="datetimeFigureOut">
              <a:rPr lang="en-US" smtClean="0"/>
              <a:t>7/14/2013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1D8996A-B138-4B13-80A9-AB7CE10AA7CF}" type="slidenum">
              <a:rPr lang="en-US" smtClean="0"/>
              <a:t>‹#›</a:t>
            </a:fld>
            <a:endParaRPr lang="en-US"/>
          </a:p>
        </p:txBody>
      </p:sp>
    </p:spTree>
    <p:extLst>
      <p:ext uri="{BB962C8B-B14F-4D97-AF65-F5344CB8AC3E}">
        <p14:creationId xmlns:p14="http://schemas.microsoft.com/office/powerpoint/2010/main" val="7386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C717382-8093-4BEF-A9C7-FC6A24EBEBFF}" type="datetimeFigureOut">
              <a:rPr lang="en-US" smtClean="0"/>
              <a:t>7/14/2013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1D8996A-B138-4B13-80A9-AB7CE10AA7CF}" type="slidenum">
              <a:rPr lang="en-US" smtClean="0"/>
              <a:t>‹#›</a:t>
            </a:fld>
            <a:endParaRPr lang="en-US"/>
          </a:p>
        </p:txBody>
      </p:sp>
    </p:spTree>
    <p:extLst>
      <p:ext uri="{BB962C8B-B14F-4D97-AF65-F5344CB8AC3E}">
        <p14:creationId xmlns:p14="http://schemas.microsoft.com/office/powerpoint/2010/main" val="1055517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C717382-8093-4BEF-A9C7-FC6A24EBEBFF}" type="datetimeFigureOut">
              <a:rPr lang="en-US" smtClean="0"/>
              <a:t>7/14/2013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1D8996A-B138-4B13-80A9-AB7CE10AA7CF}" type="slidenum">
              <a:rPr lang="en-US" smtClean="0"/>
              <a:t>‹#›</a:t>
            </a:fld>
            <a:endParaRPr lang="en-US"/>
          </a:p>
        </p:txBody>
      </p:sp>
    </p:spTree>
    <p:extLst>
      <p:ext uri="{BB962C8B-B14F-4D97-AF65-F5344CB8AC3E}">
        <p14:creationId xmlns:p14="http://schemas.microsoft.com/office/powerpoint/2010/main" val="295251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C717382-8093-4BEF-A9C7-FC6A24EBEBFF}" type="datetimeFigureOut">
              <a:rPr lang="en-US" smtClean="0"/>
              <a:t>7/14/2013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1D8996A-B138-4B13-80A9-AB7CE10AA7CF}" type="slidenum">
              <a:rPr lang="en-US" smtClean="0"/>
              <a:t>‹#›</a:t>
            </a:fld>
            <a:endParaRPr lang="en-US"/>
          </a:p>
        </p:txBody>
      </p:sp>
    </p:spTree>
    <p:extLst>
      <p:ext uri="{BB962C8B-B14F-4D97-AF65-F5344CB8AC3E}">
        <p14:creationId xmlns:p14="http://schemas.microsoft.com/office/powerpoint/2010/main" val="85410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C717382-8093-4BEF-A9C7-FC6A24EBEBFF}" type="datetimeFigureOut">
              <a:rPr lang="en-US" smtClean="0"/>
              <a:t>7/14/2013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1D8996A-B138-4B13-80A9-AB7CE10AA7CF}" type="slidenum">
              <a:rPr lang="en-US" smtClean="0"/>
              <a:t>‹#›</a:t>
            </a:fld>
            <a:endParaRPr lang="en-US"/>
          </a:p>
        </p:txBody>
      </p:sp>
    </p:spTree>
    <p:extLst>
      <p:ext uri="{BB962C8B-B14F-4D97-AF65-F5344CB8AC3E}">
        <p14:creationId xmlns:p14="http://schemas.microsoft.com/office/powerpoint/2010/main" val="1242168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C717382-8093-4BEF-A9C7-FC6A24EBEBFF}" type="datetimeFigureOut">
              <a:rPr lang="en-US" smtClean="0"/>
              <a:t>7/14/2013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1D8996A-B138-4B13-80A9-AB7CE10AA7CF}" type="slidenum">
              <a:rPr lang="en-US" smtClean="0"/>
              <a:t>‹#›</a:t>
            </a:fld>
            <a:endParaRPr lang="en-US"/>
          </a:p>
        </p:txBody>
      </p:sp>
    </p:spTree>
    <p:extLst>
      <p:ext uri="{BB962C8B-B14F-4D97-AF65-F5344CB8AC3E}">
        <p14:creationId xmlns:p14="http://schemas.microsoft.com/office/powerpoint/2010/main" val="322543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717382-8093-4BEF-A9C7-FC6A24EBEBFF}" type="datetimeFigureOut">
              <a:rPr lang="en-US" smtClean="0"/>
              <a:t>7/14/2013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1D8996A-B138-4B13-80A9-AB7CE10AA7CF}" type="slidenum">
              <a:rPr lang="en-US" smtClean="0"/>
              <a:t>‹#›</a:t>
            </a:fld>
            <a:endParaRPr lang="en-US"/>
          </a:p>
        </p:txBody>
      </p:sp>
    </p:spTree>
    <p:extLst>
      <p:ext uri="{BB962C8B-B14F-4D97-AF65-F5344CB8AC3E}">
        <p14:creationId xmlns:p14="http://schemas.microsoft.com/office/powerpoint/2010/main" val="357750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2210124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02E0966-3808-4D58-AF43-838492497755}" type="datetime1">
              <a:rPr lang="en-US" smtClean="0"/>
              <a:pPr/>
              <a:t>7/14/2013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
        <p:nvSpPr>
          <p:cNvPr id="2" name="QuestionShape"/>
          <p:cNvSpPr/>
          <p:nvPr userDrawn="1"/>
        </p:nvSpPr>
        <p:spPr>
          <a:xfrm>
            <a:off x="127000" y="127000"/>
            <a:ext cx="8890000" cy="285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rgbClr val="000000"/>
                </a:solidFill>
              </a:rPr>
              <a:t>iRespond Question Master</a:t>
            </a:r>
            <a:endParaRPr lang="en-US" sz="4400">
              <a:solidFill>
                <a:srgbClr val="000000"/>
              </a:solidFill>
            </a:endParaRPr>
          </a:p>
        </p:txBody>
      </p:sp>
      <p:sp>
        <p:nvSpPr>
          <p:cNvPr id="3" name="AShape"/>
          <p:cNvSpPr/>
          <p:nvPr userDrawn="1"/>
        </p:nvSpPr>
        <p:spPr>
          <a:xfrm>
            <a:off x="127000" y="31115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A.) Response A</a:t>
            </a:r>
            <a:endParaRPr lang="en-US" sz="3200"/>
          </a:p>
        </p:txBody>
      </p:sp>
      <p:sp>
        <p:nvSpPr>
          <p:cNvPr id="4" name="BShape"/>
          <p:cNvSpPr/>
          <p:nvPr userDrawn="1"/>
        </p:nvSpPr>
        <p:spPr>
          <a:xfrm>
            <a:off x="127000" y="38354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B.) Response B</a:t>
            </a:r>
            <a:endParaRPr lang="en-US" sz="3200"/>
          </a:p>
        </p:txBody>
      </p:sp>
      <p:sp>
        <p:nvSpPr>
          <p:cNvPr id="5" name="CShape"/>
          <p:cNvSpPr/>
          <p:nvPr userDrawn="1"/>
        </p:nvSpPr>
        <p:spPr>
          <a:xfrm>
            <a:off x="127000" y="45593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C.) Response C</a:t>
            </a:r>
            <a:endParaRPr lang="en-US" sz="3200"/>
          </a:p>
        </p:txBody>
      </p:sp>
      <p:sp>
        <p:nvSpPr>
          <p:cNvPr id="6" name="DShape"/>
          <p:cNvSpPr/>
          <p:nvPr userDrawn="1"/>
        </p:nvSpPr>
        <p:spPr>
          <a:xfrm>
            <a:off x="127000" y="52832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D.) Response D</a:t>
            </a:r>
            <a:endParaRPr lang="en-US" sz="3200"/>
          </a:p>
        </p:txBody>
      </p:sp>
      <p:sp>
        <p:nvSpPr>
          <p:cNvPr id="39" name="EShape"/>
          <p:cNvSpPr/>
          <p:nvPr userDrawn="1"/>
        </p:nvSpPr>
        <p:spPr>
          <a:xfrm>
            <a:off x="127000" y="60071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E.) Response E</a:t>
            </a:r>
            <a:endParaRPr lang="en-US" sz="3200"/>
          </a:p>
        </p:txBody>
      </p:sp>
      <p:sp>
        <p:nvSpPr>
          <p:cNvPr id="40"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41"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extLst>
      <p:ext uri="{BB962C8B-B14F-4D97-AF65-F5344CB8AC3E}">
        <p14:creationId xmlns:p14="http://schemas.microsoft.com/office/powerpoint/2010/main" val="22101248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http://www.flickr.com/photos/battlecreekcvb/2984492110/" TargetMode="External"/><Relationship Id="rId2" Type="http://schemas.openxmlformats.org/officeDocument/2006/relationships/hyperlink" Target="http://www.nwrel.org/dcpd/sirs/3/cu6.html" TargetMode="External"/><Relationship Id="rId1" Type="http://schemas.openxmlformats.org/officeDocument/2006/relationships/slideLayout" Target="../slideLayouts/slideLayout12.xml"/><Relationship Id="rId5" Type="http://schemas.openxmlformats.org/officeDocument/2006/relationships/hyperlink" Target="http://www.parcconline.org/sites/parcc/files/PARCC-Overview-February2013.pdf" TargetMode="External"/><Relationship Id="rId4" Type="http://schemas.openxmlformats.org/officeDocument/2006/relationships/hyperlink" Target="http://www.pta.org/programs/pfostand.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66800"/>
            <a:ext cx="8686800" cy="1470025"/>
          </a:xfrm>
        </p:spPr>
        <p:txBody>
          <a:bodyPr/>
          <a:lstStyle/>
          <a:p>
            <a:r>
              <a:rPr lang="en-US" dirty="0" smtClean="0"/>
              <a:t>Capstone Presentation</a:t>
            </a:r>
            <a:endParaRPr lang="en-US" dirty="0"/>
          </a:p>
        </p:txBody>
      </p:sp>
      <p:sp>
        <p:nvSpPr>
          <p:cNvPr id="3" name="Subtitle 2"/>
          <p:cNvSpPr>
            <a:spLocks noGrp="1"/>
          </p:cNvSpPr>
          <p:nvPr>
            <p:ph type="subTitle" idx="1"/>
          </p:nvPr>
        </p:nvSpPr>
        <p:spPr>
          <a:xfrm>
            <a:off x="609600" y="2743200"/>
            <a:ext cx="8001000" cy="4267200"/>
          </a:xfrm>
        </p:spPr>
        <p:txBody>
          <a:bodyPr>
            <a:normAutofit/>
          </a:bodyPr>
          <a:lstStyle/>
          <a:p>
            <a:endParaRPr lang="en-US" b="1" dirty="0" smtClean="0"/>
          </a:p>
          <a:p>
            <a:r>
              <a:rPr lang="en-US" sz="3200" b="1" dirty="0" smtClean="0"/>
              <a:t>Parent Resources Online (PRO) </a:t>
            </a:r>
          </a:p>
          <a:p>
            <a:endParaRPr lang="en-US" sz="1600" b="1" dirty="0" smtClean="0"/>
          </a:p>
          <a:p>
            <a:endParaRPr lang="en-US" sz="4800" b="1" dirty="0"/>
          </a:p>
          <a:p>
            <a:r>
              <a:rPr lang="en-US" sz="2600" b="1" dirty="0" smtClean="0"/>
              <a:t>Kirsten Allen and Maggie Phillips</a:t>
            </a:r>
          </a:p>
          <a:p>
            <a:endParaRPr lang="en-US" sz="700" b="1" dirty="0"/>
          </a:p>
          <a:p>
            <a:endParaRPr lang="en-US" sz="100" b="1" dirty="0" smtClean="0"/>
          </a:p>
          <a:p>
            <a:endParaRPr lang="en-US" sz="1800" b="1" dirty="0" smtClean="0"/>
          </a:p>
          <a:p>
            <a:r>
              <a:rPr lang="en-US" sz="2600" b="1" dirty="0" smtClean="0"/>
              <a:t>Instructional Technology</a:t>
            </a:r>
          </a:p>
          <a:p>
            <a:r>
              <a:rPr lang="en-US" sz="2600" b="1" dirty="0" smtClean="0"/>
              <a:t>Kennesaw State University</a:t>
            </a:r>
          </a:p>
          <a:p>
            <a:endParaRPr lang="en-US" sz="2400" b="1" dirty="0" smtClean="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0"/>
            <a:ext cx="3316287"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750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Acknowledgement </a:t>
            </a:r>
            <a:endParaRPr lang="en-US" dirty="0"/>
          </a:p>
        </p:txBody>
      </p:sp>
      <p:sp>
        <p:nvSpPr>
          <p:cNvPr id="3" name="Content Placeholder 2"/>
          <p:cNvSpPr>
            <a:spLocks noGrp="1"/>
          </p:cNvSpPr>
          <p:nvPr>
            <p:ph idx="1"/>
          </p:nvPr>
        </p:nvSpPr>
        <p:spPr/>
        <p:txBody>
          <a:bodyPr/>
          <a:lstStyle/>
          <a:p>
            <a:r>
              <a:rPr lang="en-US" sz="1800" dirty="0"/>
              <a:t>Cotton, K. &amp; </a:t>
            </a:r>
            <a:r>
              <a:rPr lang="en-US" sz="1800" dirty="0" err="1"/>
              <a:t>Wikelund</a:t>
            </a:r>
            <a:r>
              <a:rPr lang="en-US" sz="1800" dirty="0"/>
              <a:t>, K. R. (1989), </a:t>
            </a:r>
            <a:r>
              <a:rPr lang="en-US" sz="1800" i="1" dirty="0"/>
              <a:t>Parent involvement in education</a:t>
            </a:r>
            <a:r>
              <a:rPr lang="en-US" sz="1800" dirty="0"/>
              <a:t>, School </a:t>
            </a:r>
            <a:r>
              <a:rPr lang="en-US" sz="1800" dirty="0" smtClean="0"/>
              <a:t>  Improvement Research </a:t>
            </a:r>
            <a:r>
              <a:rPr lang="en-US" sz="1800" dirty="0"/>
              <a:t>Series, Close-Up No. 6, Northwest Regional Educational Laboratory. </a:t>
            </a:r>
            <a:r>
              <a:rPr lang="en-US" sz="1800" u="sng" dirty="0" smtClean="0">
                <a:hlinkClick r:id="rId2"/>
              </a:rPr>
              <a:t>www.nwrel.org/dcpd/sirs/3/cu6.html</a:t>
            </a:r>
            <a:endParaRPr lang="en-US" sz="1800" dirty="0" smtClean="0"/>
          </a:p>
          <a:p>
            <a:r>
              <a:rPr lang="en-US" sz="1800" dirty="0" smtClean="0"/>
              <a:t>Creek</a:t>
            </a:r>
            <a:r>
              <a:rPr lang="en-US" sz="1800" dirty="0"/>
              <a:t>, B. (Photographer). (2004, May 18). Kids N Stuff - Albion [Print </a:t>
            </a:r>
            <a:endParaRPr lang="en-US" sz="1800" dirty="0" smtClean="0"/>
          </a:p>
          <a:p>
            <a:pPr marL="457200" lvl="1" indent="0">
              <a:buNone/>
            </a:pPr>
            <a:r>
              <a:rPr lang="en-US" sz="1800" dirty="0" smtClean="0"/>
              <a:t>Photo</a:t>
            </a:r>
            <a:r>
              <a:rPr lang="en-US" sz="1800" dirty="0"/>
              <a:t>]. Retrieved </a:t>
            </a:r>
            <a:r>
              <a:rPr lang="en-US" sz="1800" dirty="0" smtClean="0"/>
              <a:t>from </a:t>
            </a:r>
            <a:r>
              <a:rPr lang="en-US" sz="1800" dirty="0" smtClean="0">
                <a:hlinkClick r:id="rId3"/>
              </a:rPr>
              <a:t>http</a:t>
            </a:r>
            <a:r>
              <a:rPr lang="en-US" sz="1800" dirty="0">
                <a:hlinkClick r:id="rId3"/>
              </a:rPr>
              <a:t>://</a:t>
            </a:r>
            <a:r>
              <a:rPr lang="en-US" sz="1800" dirty="0" smtClean="0">
                <a:hlinkClick r:id="rId3"/>
              </a:rPr>
              <a:t>www.flickr.com/photos/battlecreekcvb/2984492110</a:t>
            </a:r>
            <a:r>
              <a:rPr lang="en-US" sz="1800" dirty="0">
                <a:hlinkClick r:id="rId3"/>
              </a:rPr>
              <a:t>/</a:t>
            </a:r>
            <a:r>
              <a:rPr lang="en-US" sz="1600" dirty="0"/>
              <a:t> </a:t>
            </a:r>
            <a:endParaRPr lang="en-US" sz="1600" dirty="0" smtClean="0"/>
          </a:p>
          <a:p>
            <a:r>
              <a:rPr lang="en-US" sz="1800" dirty="0"/>
              <a:t>National Parent-Teacher Association. National standards for parent/family involvement </a:t>
            </a:r>
            <a:r>
              <a:rPr lang="en-US" sz="1800" dirty="0" smtClean="0"/>
              <a:t>programs</a:t>
            </a:r>
            <a:r>
              <a:rPr lang="en-US" sz="1800" dirty="0"/>
              <a:t>. </a:t>
            </a:r>
            <a:r>
              <a:rPr lang="en-US" sz="1800" u="sng" dirty="0" smtClean="0">
                <a:hlinkClick r:id="rId4"/>
              </a:rPr>
              <a:t>www.pta.org/programs/pfostand.htm#Success</a:t>
            </a:r>
            <a:endParaRPr lang="en-US" sz="1800" u="sng" dirty="0" smtClean="0"/>
          </a:p>
          <a:p>
            <a:r>
              <a:rPr lang="en-US" sz="1800" i="1" dirty="0" err="1"/>
              <a:t>Parcc</a:t>
            </a:r>
            <a:r>
              <a:rPr lang="en-US" sz="1800" i="1" dirty="0"/>
              <a:t> college and career readiness for the next generation</a:t>
            </a:r>
            <a:r>
              <a:rPr lang="en-US" sz="1800" dirty="0"/>
              <a:t>. (2013, February). Retrieved from </a:t>
            </a:r>
            <a:r>
              <a:rPr lang="en-US" sz="1800" dirty="0" smtClean="0">
                <a:hlinkClick r:id="rId5"/>
              </a:rPr>
              <a:t>http</a:t>
            </a:r>
            <a:r>
              <a:rPr lang="en-US" sz="1800" dirty="0">
                <a:hlinkClick r:id="rId5"/>
              </a:rPr>
              <a:t>://www.parcconline.org/sites/parcc/files/PARCC-Overview-February2013.pdf</a:t>
            </a:r>
            <a:r>
              <a:rPr lang="en-US" sz="1800" dirty="0"/>
              <a:t> </a:t>
            </a:r>
            <a:br>
              <a:rPr lang="en-US" sz="1800" dirty="0"/>
            </a:br>
            <a:endParaRPr lang="en-US" sz="1800" dirty="0"/>
          </a:p>
        </p:txBody>
      </p:sp>
    </p:spTree>
    <p:extLst>
      <p:ext uri="{BB962C8B-B14F-4D97-AF65-F5344CB8AC3E}">
        <p14:creationId xmlns:p14="http://schemas.microsoft.com/office/powerpoint/2010/main" val="3925644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Agenda</a:t>
            </a:r>
            <a:endParaRPr lang="en-US" sz="6600" dirty="0"/>
          </a:p>
        </p:txBody>
      </p:sp>
      <p:sp>
        <p:nvSpPr>
          <p:cNvPr id="3" name="Content Placeholder 2"/>
          <p:cNvSpPr>
            <a:spLocks noGrp="1"/>
          </p:cNvSpPr>
          <p:nvPr>
            <p:ph idx="1"/>
          </p:nvPr>
        </p:nvSpPr>
        <p:spPr>
          <a:xfrm>
            <a:off x="457200" y="1600200"/>
            <a:ext cx="8229600" cy="4876800"/>
          </a:xfrm>
        </p:spPr>
        <p:txBody>
          <a:bodyPr>
            <a:normAutofit/>
          </a:bodyPr>
          <a:lstStyle/>
          <a:p>
            <a:endParaRPr lang="en-US" sz="3000" dirty="0" smtClean="0"/>
          </a:p>
          <a:p>
            <a:r>
              <a:rPr lang="en-US" sz="3000" dirty="0" smtClean="0"/>
              <a:t>Introduction</a:t>
            </a:r>
          </a:p>
          <a:p>
            <a:r>
              <a:rPr lang="en-US" sz="3000" dirty="0" smtClean="0"/>
              <a:t>The Problem</a:t>
            </a:r>
          </a:p>
          <a:p>
            <a:r>
              <a:rPr lang="en-US" sz="3000" dirty="0" smtClean="0"/>
              <a:t>Capstone Plan</a:t>
            </a:r>
          </a:p>
          <a:p>
            <a:r>
              <a:rPr lang="en-US" sz="3000" dirty="0" smtClean="0"/>
              <a:t>Capstone Implementation</a:t>
            </a:r>
          </a:p>
          <a:p>
            <a:r>
              <a:rPr lang="en-US" sz="3000" dirty="0" smtClean="0"/>
              <a:t>Evaluation Plan</a:t>
            </a:r>
          </a:p>
          <a:p>
            <a:r>
              <a:rPr lang="en-US" sz="3000" dirty="0" smtClean="0"/>
              <a:t>Reflection</a:t>
            </a:r>
          </a:p>
          <a:p>
            <a:r>
              <a:rPr lang="en-US" sz="3000" dirty="0" smtClean="0"/>
              <a:t>Copyright Acknowledgement </a:t>
            </a:r>
            <a:endParaRPr lang="en-US" sz="3000" dirty="0"/>
          </a:p>
        </p:txBody>
      </p:sp>
    </p:spTree>
    <p:extLst>
      <p:ext uri="{BB962C8B-B14F-4D97-AF65-F5344CB8AC3E}">
        <p14:creationId xmlns:p14="http://schemas.microsoft.com/office/powerpoint/2010/main" val="4155506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noAutofit/>
          </a:bodyPr>
          <a:lstStyle/>
          <a:p>
            <a:pPr>
              <a:spcAft>
                <a:spcPts val="1800"/>
              </a:spcAft>
            </a:pPr>
            <a:r>
              <a:rPr lang="en-US" dirty="0" smtClean="0"/>
              <a:t>Parents want to support their child’s learning, but are often at a loss as to the best way to do this.</a:t>
            </a:r>
          </a:p>
          <a:p>
            <a:pPr>
              <a:spcAft>
                <a:spcPts val="1800"/>
              </a:spcAft>
            </a:pPr>
            <a:r>
              <a:rPr lang="en-US" dirty="0" smtClean="0"/>
              <a:t>Research confirms that parental involvement positively impacts student motivation, self-esteem, and behavior (National Parent Teacher Association).</a:t>
            </a:r>
          </a:p>
          <a:p>
            <a:pPr>
              <a:spcAft>
                <a:spcPts val="1800"/>
              </a:spcAft>
            </a:pPr>
            <a:r>
              <a:rPr lang="en-US" dirty="0" smtClean="0"/>
              <a:t>Research suggests that the most effective type of parental involvement is that which engages parents in working with their children on learning experiences at home (Cotton &amp; </a:t>
            </a:r>
            <a:r>
              <a:rPr lang="en-US" dirty="0" err="1" smtClean="0"/>
              <a:t>Wikelhund</a:t>
            </a:r>
            <a:r>
              <a:rPr lang="en-US" dirty="0" smtClean="0"/>
              <a:t>, 1989).</a:t>
            </a:r>
            <a:endParaRPr lang="en-US" dirty="0"/>
          </a:p>
        </p:txBody>
      </p:sp>
    </p:spTree>
    <p:extLst>
      <p:ext uri="{BB962C8B-B14F-4D97-AF65-F5344CB8AC3E}">
        <p14:creationId xmlns:p14="http://schemas.microsoft.com/office/powerpoint/2010/main" val="1115922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Capstone Plan</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a:spcAft>
                <a:spcPts val="1200"/>
              </a:spcAft>
            </a:pPr>
            <a:r>
              <a:rPr lang="en-US" dirty="0" smtClean="0"/>
              <a:t>Compile parent and teacher feedback in order to create a plan for Parent Resources Online (PRO)</a:t>
            </a:r>
          </a:p>
          <a:p>
            <a:pPr>
              <a:spcAft>
                <a:spcPts val="1200"/>
              </a:spcAft>
            </a:pPr>
            <a:r>
              <a:rPr lang="en-US" dirty="0" smtClean="0"/>
              <a:t>Use feedback to develop and implement a website designed to assist parents in facilitating learning experiences at home.</a:t>
            </a:r>
          </a:p>
          <a:p>
            <a:pPr>
              <a:spcAft>
                <a:spcPts val="1200"/>
              </a:spcAft>
            </a:pPr>
            <a:r>
              <a:rPr lang="en-US" dirty="0" smtClean="0"/>
              <a:t>Website will include:</a:t>
            </a:r>
          </a:p>
          <a:p>
            <a:pPr lvl="1"/>
            <a:r>
              <a:rPr lang="en-US" dirty="0" smtClean="0"/>
              <a:t>Information about the Common Core Curriculum</a:t>
            </a:r>
          </a:p>
          <a:p>
            <a:pPr lvl="1"/>
            <a:r>
              <a:rPr lang="en-US" dirty="0" smtClean="0"/>
              <a:t>Reading resources</a:t>
            </a:r>
          </a:p>
          <a:p>
            <a:pPr lvl="1"/>
            <a:r>
              <a:rPr lang="en-US" dirty="0" smtClean="0"/>
              <a:t>Math resources</a:t>
            </a:r>
          </a:p>
          <a:p>
            <a:pPr lvl="1"/>
            <a:r>
              <a:rPr lang="en-US" dirty="0" smtClean="0"/>
              <a:t>Video tutorials</a:t>
            </a:r>
          </a:p>
          <a:p>
            <a:endParaRPr lang="en-US" dirty="0" smtClean="0"/>
          </a:p>
          <a:p>
            <a:endParaRPr lang="en-US" dirty="0"/>
          </a:p>
        </p:txBody>
      </p:sp>
    </p:spTree>
    <p:extLst>
      <p:ext uri="{BB962C8B-B14F-4D97-AF65-F5344CB8AC3E}">
        <p14:creationId xmlns:p14="http://schemas.microsoft.com/office/powerpoint/2010/main" val="3536936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of Capstone</a:t>
            </a:r>
            <a:endParaRPr lang="en-US" dirty="0"/>
          </a:p>
        </p:txBody>
      </p:sp>
      <p:sp>
        <p:nvSpPr>
          <p:cNvPr id="4" name="Content Placeholder 3"/>
          <p:cNvSpPr>
            <a:spLocks noGrp="1"/>
          </p:cNvSpPr>
          <p:nvPr>
            <p:ph sz="half" idx="1"/>
          </p:nvPr>
        </p:nvSpPr>
        <p:spPr/>
        <p:txBody>
          <a:bodyPr/>
          <a:lstStyle/>
          <a:p>
            <a:r>
              <a:rPr lang="en-US" dirty="0" smtClean="0"/>
              <a:t>Math Resources</a:t>
            </a:r>
          </a:p>
          <a:p>
            <a:pPr lvl="1"/>
            <a:r>
              <a:rPr lang="en-US" dirty="0" smtClean="0"/>
              <a:t>Standards </a:t>
            </a:r>
          </a:p>
          <a:p>
            <a:pPr lvl="1"/>
            <a:r>
              <a:rPr lang="en-US" dirty="0" smtClean="0"/>
              <a:t>Video Tutorials</a:t>
            </a:r>
          </a:p>
          <a:p>
            <a:pPr lvl="1"/>
            <a:r>
              <a:rPr lang="en-US" dirty="0" smtClean="0"/>
              <a:t>Games and Activities</a:t>
            </a:r>
          </a:p>
          <a:p>
            <a:pPr lvl="1"/>
            <a:r>
              <a:rPr lang="en-US" dirty="0" smtClean="0"/>
              <a:t>Real Life Math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114801"/>
            <a:ext cx="3886200" cy="2521620"/>
          </a:xfrm>
          <a:prstGeom prst="rect">
            <a:avLst/>
          </a:prstGeom>
          <a:ln/>
          <a:extLst/>
        </p:spPr>
        <p:style>
          <a:lnRef idx="2">
            <a:schemeClr val="dk1"/>
          </a:lnRef>
          <a:fillRef idx="1">
            <a:schemeClr val="lt1"/>
          </a:fillRef>
          <a:effectRef idx="0">
            <a:schemeClr val="dk1"/>
          </a:effectRef>
          <a:fontRef idx="minor">
            <a:schemeClr val="dk1"/>
          </a:fontRef>
        </p:style>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600" y="1600200"/>
            <a:ext cx="4360224" cy="2714625"/>
          </a:xfrm>
          <a:prstGeom prst="rect">
            <a:avLst/>
          </a:prstGeom>
          <a:ln/>
          <a:extLst/>
        </p:spPr>
        <p:style>
          <a:lnRef idx="2">
            <a:schemeClr val="dk1"/>
          </a:lnRef>
          <a:fillRef idx="1">
            <a:schemeClr val="lt1"/>
          </a:fillRef>
          <a:effectRef idx="0">
            <a:schemeClr val="dk1"/>
          </a:effectRef>
          <a:fontRef idx="minor">
            <a:schemeClr val="dk1"/>
          </a:fontRef>
        </p:style>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191000"/>
            <a:ext cx="4781550" cy="2557428"/>
          </a:xfrm>
          <a:prstGeom prst="rect">
            <a:avLst/>
          </a:prstGeom>
          <a:ln/>
          <a:ex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380375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of Capstone</a:t>
            </a:r>
            <a:endParaRPr lang="en-US" dirty="0"/>
          </a:p>
        </p:txBody>
      </p:sp>
      <p:sp>
        <p:nvSpPr>
          <p:cNvPr id="3" name="Content Placeholder 2"/>
          <p:cNvSpPr>
            <a:spLocks noGrp="1"/>
          </p:cNvSpPr>
          <p:nvPr>
            <p:ph idx="1"/>
          </p:nvPr>
        </p:nvSpPr>
        <p:spPr>
          <a:xfrm>
            <a:off x="112843" y="1524000"/>
            <a:ext cx="4516917" cy="4525963"/>
          </a:xfrm>
        </p:spPr>
        <p:txBody>
          <a:bodyPr/>
          <a:lstStyle/>
          <a:p>
            <a:r>
              <a:rPr lang="en-US" sz="2800" dirty="0" smtClean="0"/>
              <a:t>Reading Resources:</a:t>
            </a:r>
          </a:p>
          <a:p>
            <a:pPr lvl="1"/>
            <a:r>
              <a:rPr lang="en-US" sz="2400" dirty="0" smtClean="0"/>
              <a:t>Video Tutorials</a:t>
            </a:r>
          </a:p>
          <a:p>
            <a:pPr lvl="1"/>
            <a:r>
              <a:rPr lang="en-US" sz="2400" dirty="0" smtClean="0"/>
              <a:t>Resources for choosing books and understanding reading levels</a:t>
            </a:r>
          </a:p>
          <a:p>
            <a:pPr lvl="1"/>
            <a:r>
              <a:rPr lang="en-US" sz="2400" dirty="0" smtClean="0"/>
              <a:t>Reading Activities</a:t>
            </a:r>
          </a:p>
          <a:p>
            <a:pPr lvl="1"/>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444" y="1600200"/>
            <a:ext cx="4148956" cy="2343150"/>
          </a:xfrm>
          <a:prstGeom prst="rect">
            <a:avLst/>
          </a:prstGeom>
          <a:ln/>
        </p:spPr>
        <p:style>
          <a:lnRef idx="2">
            <a:schemeClr val="dk1"/>
          </a:lnRef>
          <a:fillRef idx="1">
            <a:schemeClr val="lt1"/>
          </a:fillRef>
          <a:effectRef idx="0">
            <a:schemeClr val="dk1"/>
          </a:effectRef>
          <a:fontRef idx="minor">
            <a:schemeClr val="dk1"/>
          </a:fontRef>
        </p:style>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243" y="4175006"/>
            <a:ext cx="2821157" cy="2547937"/>
          </a:xfrm>
          <a:prstGeom prst="rect">
            <a:avLst/>
          </a:prstGeom>
          <a:ln/>
        </p:spPr>
        <p:style>
          <a:lnRef idx="2">
            <a:schemeClr val="dk1"/>
          </a:lnRef>
          <a:fillRef idx="1">
            <a:schemeClr val="lt1"/>
          </a:fillRef>
          <a:effectRef idx="0">
            <a:schemeClr val="dk1"/>
          </a:effectRef>
          <a:fontRef idx="minor">
            <a:schemeClr val="dk1"/>
          </a:fontRef>
        </p:style>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43" y="4114800"/>
            <a:ext cx="3925757" cy="2643188"/>
          </a:xfrm>
          <a:prstGeom prst="rect">
            <a:avLst/>
          </a:prstGeom>
          <a:ln/>
        </p:spPr>
        <p:style>
          <a:lnRef idx="2">
            <a:schemeClr val="dk1"/>
          </a:lnRef>
          <a:fillRef idx="1">
            <a:schemeClr val="lt1"/>
          </a:fillRef>
          <a:effectRef idx="0">
            <a:schemeClr val="dk1"/>
          </a:effectRef>
          <a:fontRef idx="minor">
            <a:schemeClr val="dk1"/>
          </a:fontRef>
        </p:style>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4648200"/>
            <a:ext cx="3315921" cy="1734345"/>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959833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557" y="1649628"/>
            <a:ext cx="4523941" cy="2922372"/>
          </a:xfrm>
          <a:prstGeom prst="rect">
            <a:avLst/>
          </a:prstGeom>
          <a:ln/>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p:txBody>
          <a:bodyPr/>
          <a:lstStyle/>
          <a:p>
            <a:r>
              <a:rPr lang="en-US" dirty="0" smtClean="0"/>
              <a:t>Description of Capstone</a:t>
            </a:r>
            <a:endParaRPr lang="en-US" dirty="0"/>
          </a:p>
        </p:txBody>
      </p:sp>
      <p:sp>
        <p:nvSpPr>
          <p:cNvPr id="3" name="Content Placeholder 2"/>
          <p:cNvSpPr>
            <a:spLocks noGrp="1"/>
          </p:cNvSpPr>
          <p:nvPr>
            <p:ph idx="1"/>
          </p:nvPr>
        </p:nvSpPr>
        <p:spPr>
          <a:xfrm>
            <a:off x="152400" y="1524000"/>
            <a:ext cx="4125530" cy="4525963"/>
          </a:xfrm>
        </p:spPr>
        <p:txBody>
          <a:bodyPr/>
          <a:lstStyle/>
          <a:p>
            <a:r>
              <a:rPr lang="en-US" sz="2800" dirty="0" smtClean="0"/>
              <a:t>Additional Resources:</a:t>
            </a:r>
          </a:p>
          <a:p>
            <a:pPr lvl="1"/>
            <a:r>
              <a:rPr lang="en-US" sz="2400" dirty="0" smtClean="0"/>
              <a:t>Standardized testing</a:t>
            </a:r>
          </a:p>
          <a:p>
            <a:pPr lvl="1"/>
            <a:r>
              <a:rPr lang="en-US" sz="2400" dirty="0" smtClean="0"/>
              <a:t>Community Resources</a:t>
            </a:r>
          </a:p>
          <a:p>
            <a:pPr lvl="1"/>
            <a:r>
              <a:rPr lang="en-US" sz="2400" dirty="0" smtClean="0"/>
              <a:t>Early Literacy</a:t>
            </a:r>
          </a:p>
          <a:p>
            <a:pPr lvl="1"/>
            <a:r>
              <a:rPr lang="en-US" sz="2400" dirty="0" smtClean="0"/>
              <a:t>Mathematics</a:t>
            </a:r>
          </a:p>
          <a:p>
            <a:pPr lvl="1"/>
            <a:endParaRPr lang="en-US" sz="24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181600"/>
            <a:ext cx="4304506" cy="1400175"/>
          </a:xfrm>
          <a:prstGeom prst="rect">
            <a:avLst/>
          </a:prstGeom>
          <a:ln/>
        </p:spPr>
        <p:style>
          <a:lnRef idx="2">
            <a:schemeClr val="dk1"/>
          </a:lnRef>
          <a:fillRef idx="1">
            <a:schemeClr val="lt1"/>
          </a:fillRef>
          <a:effectRef idx="0">
            <a:schemeClr val="dk1"/>
          </a:effectRef>
          <a:fontRef idx="minor">
            <a:schemeClr val="dk1"/>
          </a:fontRef>
        </p:style>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 y="3962400"/>
            <a:ext cx="4027899" cy="1037774"/>
          </a:xfrm>
          <a:prstGeom prst="rect">
            <a:avLst/>
          </a:prstGeom>
          <a:ln/>
        </p:spPr>
        <p:style>
          <a:lnRef idx="2">
            <a:schemeClr val="dk1"/>
          </a:lnRef>
          <a:fillRef idx="1">
            <a:schemeClr val="lt1"/>
          </a:fillRef>
          <a:effectRef idx="0">
            <a:schemeClr val="dk1"/>
          </a:effectRef>
          <a:fontRef idx="minor">
            <a:schemeClr val="dk1"/>
          </a:fontRef>
        </p:style>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276600"/>
            <a:ext cx="2277112" cy="3447149"/>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019583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Plan and Results</a:t>
            </a:r>
            <a:endParaRPr lang="en-US" dirty="0"/>
          </a:p>
        </p:txBody>
      </p:sp>
      <p:sp>
        <p:nvSpPr>
          <p:cNvPr id="4" name="Content Placeholder 3"/>
          <p:cNvSpPr>
            <a:spLocks noGrp="1"/>
          </p:cNvSpPr>
          <p:nvPr>
            <p:ph sz="half" idx="1"/>
          </p:nvPr>
        </p:nvSpPr>
        <p:spPr/>
        <p:txBody>
          <a:bodyPr/>
          <a:lstStyle/>
          <a:p>
            <a:r>
              <a:rPr lang="en-US" dirty="0" smtClean="0"/>
              <a:t>Evaluation:</a:t>
            </a:r>
          </a:p>
          <a:p>
            <a:pPr lvl="1"/>
            <a:r>
              <a:rPr lang="en-US" dirty="0" smtClean="0"/>
              <a:t>Survey pre/post implementation </a:t>
            </a:r>
          </a:p>
          <a:p>
            <a:pPr lvl="1"/>
            <a:r>
              <a:rPr lang="en-US" dirty="0" smtClean="0"/>
              <a:t>Focus groups with teachers and parents</a:t>
            </a:r>
            <a:endParaRPr lang="en-US" dirty="0"/>
          </a:p>
        </p:txBody>
      </p:sp>
      <p:sp>
        <p:nvSpPr>
          <p:cNvPr id="5" name="Content Placeholder 4"/>
          <p:cNvSpPr>
            <a:spLocks noGrp="1"/>
          </p:cNvSpPr>
          <p:nvPr>
            <p:ph sz="half" idx="2"/>
          </p:nvPr>
        </p:nvSpPr>
        <p:spPr>
          <a:xfrm>
            <a:off x="4495800" y="1600200"/>
            <a:ext cx="4419600" cy="4525963"/>
          </a:xfrm>
        </p:spPr>
        <p:txBody>
          <a:bodyPr/>
          <a:lstStyle/>
          <a:p>
            <a:r>
              <a:rPr lang="en-US" dirty="0" smtClean="0"/>
              <a:t>Results:</a:t>
            </a:r>
          </a:p>
          <a:p>
            <a:pPr lvl="1"/>
            <a:r>
              <a:rPr lang="en-US" dirty="0" smtClean="0"/>
              <a:t>Increase in parent understanding of content</a:t>
            </a:r>
          </a:p>
          <a:p>
            <a:pPr lvl="1"/>
            <a:r>
              <a:rPr lang="en-US" dirty="0" smtClean="0"/>
              <a:t>Increase in parent confidence related to learning support</a:t>
            </a:r>
          </a:p>
          <a:p>
            <a:pPr lvl="1"/>
            <a:r>
              <a:rPr lang="en-US" dirty="0" smtClean="0"/>
              <a:t>Increase in amount of time supporting learning at home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3810000"/>
            <a:ext cx="3733800" cy="287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801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a:t>
            </a:r>
            <a:endParaRPr lang="en-US" dirty="0"/>
          </a:p>
        </p:txBody>
      </p:sp>
      <p:sp>
        <p:nvSpPr>
          <p:cNvPr id="3" name="Content Placeholder 2"/>
          <p:cNvSpPr>
            <a:spLocks noGrp="1"/>
          </p:cNvSpPr>
          <p:nvPr>
            <p:ph idx="1"/>
          </p:nvPr>
        </p:nvSpPr>
        <p:spPr/>
        <p:txBody>
          <a:bodyPr/>
          <a:lstStyle/>
          <a:p>
            <a:r>
              <a:rPr lang="en-US" b="1" dirty="0" smtClean="0"/>
              <a:t>Maggie</a:t>
            </a:r>
            <a:r>
              <a:rPr lang="en-US" dirty="0" smtClean="0"/>
              <a:t>: Continual evaluation and solicitation of feedback is a critical component of developing a user-friendly technology-based resource. </a:t>
            </a:r>
          </a:p>
          <a:p>
            <a:r>
              <a:rPr lang="en-US" b="1" dirty="0" smtClean="0"/>
              <a:t>Kirsten</a:t>
            </a:r>
            <a:r>
              <a:rPr lang="en-US" dirty="0" smtClean="0"/>
              <a:t>: Many parents have the desire to help their student, however they do not know how. By providing resources, they are able to become more active participants in their child’s education. PRO provides a great place to start!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343398"/>
            <a:ext cx="3886200" cy="2475109"/>
          </a:xfrm>
          <a:prstGeom prst="rect">
            <a:avLst/>
          </a:prstGeom>
          <a:ln/>
          <a:ex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63344770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377</Words>
  <Application>Microsoft Office PowerPoint</Application>
  <PresentationFormat>On-screen Show (4:3)</PresentationFormat>
  <Paragraphs>66</Paragraphs>
  <Slides>10</Slides>
  <Notes>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iRespondGraphMaster</vt:lpstr>
      <vt:lpstr>Decatur</vt:lpstr>
      <vt:lpstr>iRespondQuestionMaster</vt:lpstr>
      <vt:lpstr>Capstone Presentation</vt:lpstr>
      <vt:lpstr>Agenda</vt:lpstr>
      <vt:lpstr>The Problem</vt:lpstr>
      <vt:lpstr>Capstone Plan</vt:lpstr>
      <vt:lpstr>Description of Capstone</vt:lpstr>
      <vt:lpstr>Description of Capstone</vt:lpstr>
      <vt:lpstr>Description of Capstone</vt:lpstr>
      <vt:lpstr>Evaluation Plan and Results</vt:lpstr>
      <vt:lpstr>Reflections</vt:lpstr>
      <vt:lpstr>Copyright Acknowledgement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Capstone Presentation</dc:title>
  <dc:creator>Maggie Phillips</dc:creator>
  <cp:lastModifiedBy>Maggie Phillips</cp:lastModifiedBy>
  <cp:revision>14</cp:revision>
  <dcterms:created xsi:type="dcterms:W3CDTF">2013-07-14T23:22:47Z</dcterms:created>
  <dcterms:modified xsi:type="dcterms:W3CDTF">2013-07-15T02:56:48Z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ies>
</file>