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696" r:id="rId3"/>
  </p:sldMasterIdLst>
  <p:notesMasterIdLst>
    <p:notesMasterId r:id="rId32"/>
  </p:notesMasterIdLst>
  <p:sldIdLst>
    <p:sldId id="271" r:id="rId4"/>
    <p:sldId id="276" r:id="rId5"/>
    <p:sldId id="278" r:id="rId6"/>
    <p:sldId id="256" r:id="rId7"/>
    <p:sldId id="257" r:id="rId8"/>
    <p:sldId id="258" r:id="rId9"/>
    <p:sldId id="259" r:id="rId10"/>
    <p:sldId id="260" r:id="rId11"/>
    <p:sldId id="261" r:id="rId12"/>
    <p:sldId id="280" r:id="rId13"/>
    <p:sldId id="279" r:id="rId14"/>
    <p:sldId id="281" r:id="rId15"/>
    <p:sldId id="266" r:id="rId16"/>
    <p:sldId id="270" r:id="rId17"/>
    <p:sldId id="269" r:id="rId18"/>
    <p:sldId id="282" r:id="rId19"/>
    <p:sldId id="267" r:id="rId20"/>
    <p:sldId id="283" r:id="rId21"/>
    <p:sldId id="273" r:id="rId22"/>
    <p:sldId id="264" r:id="rId23"/>
    <p:sldId id="265" r:id="rId24"/>
    <p:sldId id="272" r:id="rId25"/>
    <p:sldId id="275" r:id="rId26"/>
    <p:sldId id="285" r:id="rId27"/>
    <p:sldId id="262" r:id="rId28"/>
    <p:sldId id="284" r:id="rId29"/>
    <p:sldId id="263" r:id="rId30"/>
    <p:sldId id="274"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2" d="100"/>
          <a:sy n="62" d="100"/>
        </p:scale>
        <p:origin x="-456" y="66"/>
      </p:cViewPr>
      <p:guideLst>
        <p:guide orient="horz" pos="2160"/>
        <p:guide pos="2880"/>
      </p:guideLst>
    </p:cSldViewPr>
  </p:slideViewPr>
  <p:notesTextViewPr>
    <p:cViewPr>
      <p:scale>
        <a:sx n="1" d="1"/>
        <a:sy n="1" d="1"/>
      </p:scale>
      <p:origin x="0" y="0"/>
    </p:cViewPr>
  </p:notesTextViewPr>
  <p:sorterViewPr>
    <p:cViewPr>
      <p:scale>
        <a:sx n="100" d="100"/>
        <a:sy n="100" d="100"/>
      </p:scale>
      <p:origin x="0" y="86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F493FF-FC26-4077-9B49-1D46F80F9033}" type="datetimeFigureOut">
              <a:rPr lang="en-US" smtClean="0"/>
              <a:t>7/4/2013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B8FB7D-8E45-4D7E-8542-2C08C938C4BD}" type="slidenum">
              <a:rPr lang="en-US" smtClean="0"/>
              <a:t>‹#›</a:t>
            </a:fld>
            <a:endParaRPr lang="en-US"/>
          </a:p>
        </p:txBody>
      </p:sp>
    </p:spTree>
    <p:extLst>
      <p:ext uri="{BB962C8B-B14F-4D97-AF65-F5344CB8AC3E}">
        <p14:creationId xmlns:p14="http://schemas.microsoft.com/office/powerpoint/2010/main" val="371290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EDC2F6-2B51-47A4-B3F7-3C7850709F99}" type="slidenum">
              <a:rPr lang="en-US" smtClean="0"/>
              <a:t>11</a:t>
            </a:fld>
            <a:endParaRPr lang="en-US"/>
          </a:p>
        </p:txBody>
      </p:sp>
    </p:spTree>
    <p:extLst>
      <p:ext uri="{BB962C8B-B14F-4D97-AF65-F5344CB8AC3E}">
        <p14:creationId xmlns:p14="http://schemas.microsoft.com/office/powerpoint/2010/main" val="30617795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01AF134-D5F3-41F1-9360-D0F5214569D9}" type="datetimeFigureOut">
              <a:rPr lang="en-US" smtClean="0"/>
              <a:t>7/4/2013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8BF6241-8A0B-4B07-9741-0D7AE8679B2B}" type="slidenum">
              <a:rPr lang="en-US" smtClean="0"/>
              <a:t>‹#›</a:t>
            </a:fld>
            <a:endParaRPr lang="en-US"/>
          </a:p>
        </p:txBody>
      </p:sp>
    </p:spTree>
    <p:extLst>
      <p:ext uri="{BB962C8B-B14F-4D97-AF65-F5344CB8AC3E}">
        <p14:creationId xmlns:p14="http://schemas.microsoft.com/office/powerpoint/2010/main" val="2488755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01AF134-D5F3-41F1-9360-D0F5214569D9}" type="datetimeFigureOut">
              <a:rPr lang="en-US" smtClean="0"/>
              <a:t>7/4/2013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8BF6241-8A0B-4B07-9741-0D7AE8679B2B}" type="slidenum">
              <a:rPr lang="en-US" smtClean="0"/>
              <a:t>‹#›</a:t>
            </a:fld>
            <a:endParaRPr lang="en-US"/>
          </a:p>
        </p:txBody>
      </p:sp>
    </p:spTree>
    <p:extLst>
      <p:ext uri="{BB962C8B-B14F-4D97-AF65-F5344CB8AC3E}">
        <p14:creationId xmlns:p14="http://schemas.microsoft.com/office/powerpoint/2010/main" val="582051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001AF134-D5F3-41F1-9360-D0F5214569D9}" type="datetimeFigureOut">
              <a:rPr lang="en-US" smtClean="0"/>
              <a:t>7/4/2013</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58BF6241-8A0B-4B07-9741-0D7AE8679B2B}"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01AF134-D5F3-41F1-9360-D0F5214569D9}" type="datetimeFigureOut">
              <a:rPr lang="en-US" smtClean="0"/>
              <a:t>7/4/2013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BF6241-8A0B-4B07-9741-0D7AE8679B2B}"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001AF134-D5F3-41F1-9360-D0F5214569D9}" type="datetimeFigureOut">
              <a:rPr lang="en-US" smtClean="0"/>
              <a:t>7/4/2013</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58BF6241-8A0B-4B07-9741-0D7AE8679B2B}"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01AF134-D5F3-41F1-9360-D0F5214569D9}" type="datetimeFigureOut">
              <a:rPr lang="en-US" smtClean="0"/>
              <a:t>7/4/2013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BF6241-8A0B-4B07-9741-0D7AE8679B2B}"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01AF134-D5F3-41F1-9360-D0F5214569D9}" type="datetimeFigureOut">
              <a:rPr lang="en-US" smtClean="0"/>
              <a:t>7/4/2013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BF6241-8A0B-4B07-9741-0D7AE8679B2B}"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01AF134-D5F3-41F1-9360-D0F5214569D9}" type="datetimeFigureOut">
              <a:rPr lang="en-US" smtClean="0"/>
              <a:t>7/4/2013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BF6241-8A0B-4B07-9741-0D7AE8679B2B}"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001AF134-D5F3-41F1-9360-D0F5214569D9}" type="datetimeFigureOut">
              <a:rPr lang="en-US" smtClean="0"/>
              <a:t>7/4/2013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BF6241-8A0B-4B07-9741-0D7AE8679B2B}"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1AF134-D5F3-41F1-9360-D0F5214569D9}" type="datetimeFigureOut">
              <a:rPr lang="en-US" smtClean="0"/>
              <a:t>7/4/2013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58BF6241-8A0B-4B07-9741-0D7AE8679B2B}"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1AF134-D5F3-41F1-9360-D0F5214569D9}" type="datetimeFigureOut">
              <a:rPr lang="en-US" smtClean="0"/>
              <a:t>7/4/2013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BF6241-8A0B-4B07-9741-0D7AE8679B2B}"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01AF134-D5F3-41F1-9360-D0F5214569D9}" type="datetimeFigureOut">
              <a:rPr lang="en-US" smtClean="0"/>
              <a:t>7/4/2013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8BF6241-8A0B-4B07-9741-0D7AE8679B2B}" type="slidenum">
              <a:rPr lang="en-US" smtClean="0"/>
              <a:t>‹#›</a:t>
            </a:fld>
            <a:endParaRPr lang="en-US"/>
          </a:p>
        </p:txBody>
      </p:sp>
    </p:spTree>
    <p:extLst>
      <p:ext uri="{BB962C8B-B14F-4D97-AF65-F5344CB8AC3E}">
        <p14:creationId xmlns:p14="http://schemas.microsoft.com/office/powerpoint/2010/main" val="2266204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1AF134-D5F3-41F1-9360-D0F5214569D9}" type="datetimeFigureOut">
              <a:rPr lang="en-US" smtClean="0"/>
              <a:t>7/4/2013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BF6241-8A0B-4B07-9741-0D7AE8679B2B}"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01AF134-D5F3-41F1-9360-D0F5214569D9}" type="datetimeFigureOut">
              <a:rPr lang="en-US" smtClean="0"/>
              <a:t>7/4/2013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58BF6241-8A0B-4B07-9741-0D7AE8679B2B}"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01AF134-D5F3-41F1-9360-D0F5214569D9}" type="datetimeFigureOut">
              <a:rPr lang="en-US" smtClean="0"/>
              <a:t>7/4/2013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8BF6241-8A0B-4B07-9741-0D7AE8679B2B}" type="slidenum">
              <a:rPr lang="en-US" smtClean="0"/>
              <a:t>‹#›</a:t>
            </a:fld>
            <a:endParaRPr lang="en-US"/>
          </a:p>
        </p:txBody>
      </p:sp>
    </p:spTree>
    <p:extLst>
      <p:ext uri="{BB962C8B-B14F-4D97-AF65-F5344CB8AC3E}">
        <p14:creationId xmlns:p14="http://schemas.microsoft.com/office/powerpoint/2010/main" val="24887554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01AF134-D5F3-41F1-9360-D0F5214569D9}" type="datetimeFigureOut">
              <a:rPr lang="en-US" smtClean="0"/>
              <a:t>7/4/2013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8BF6241-8A0B-4B07-9741-0D7AE8679B2B}" type="slidenum">
              <a:rPr lang="en-US" smtClean="0"/>
              <a:t>‹#›</a:t>
            </a:fld>
            <a:endParaRPr lang="en-US"/>
          </a:p>
        </p:txBody>
      </p:sp>
    </p:spTree>
    <p:extLst>
      <p:ext uri="{BB962C8B-B14F-4D97-AF65-F5344CB8AC3E}">
        <p14:creationId xmlns:p14="http://schemas.microsoft.com/office/powerpoint/2010/main" val="2266204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01AF134-D5F3-41F1-9360-D0F5214569D9}" type="datetimeFigureOut">
              <a:rPr lang="en-US" smtClean="0"/>
              <a:t>7/4/2013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8BF6241-8A0B-4B07-9741-0D7AE8679B2B}" type="slidenum">
              <a:rPr lang="en-US" smtClean="0"/>
              <a:t>‹#›</a:t>
            </a:fld>
            <a:endParaRPr lang="en-US"/>
          </a:p>
        </p:txBody>
      </p:sp>
    </p:spTree>
    <p:extLst>
      <p:ext uri="{BB962C8B-B14F-4D97-AF65-F5344CB8AC3E}">
        <p14:creationId xmlns:p14="http://schemas.microsoft.com/office/powerpoint/2010/main" val="14847383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001AF134-D5F3-41F1-9360-D0F5214569D9}" type="datetimeFigureOut">
              <a:rPr lang="en-US" smtClean="0"/>
              <a:t>7/4/2013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58BF6241-8A0B-4B07-9741-0D7AE8679B2B}" type="slidenum">
              <a:rPr lang="en-US" smtClean="0"/>
              <a:t>‹#›</a:t>
            </a:fld>
            <a:endParaRPr lang="en-US"/>
          </a:p>
        </p:txBody>
      </p:sp>
    </p:spTree>
    <p:extLst>
      <p:ext uri="{BB962C8B-B14F-4D97-AF65-F5344CB8AC3E}">
        <p14:creationId xmlns:p14="http://schemas.microsoft.com/office/powerpoint/2010/main" val="33594926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01AF134-D5F3-41F1-9360-D0F5214569D9}" type="datetimeFigureOut">
              <a:rPr lang="en-US" smtClean="0"/>
              <a:t>7/4/2013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58BF6241-8A0B-4B07-9741-0D7AE8679B2B}" type="slidenum">
              <a:rPr lang="en-US" smtClean="0"/>
              <a:t>‹#›</a:t>
            </a:fld>
            <a:endParaRPr lang="en-US"/>
          </a:p>
        </p:txBody>
      </p:sp>
    </p:spTree>
    <p:extLst>
      <p:ext uri="{BB962C8B-B14F-4D97-AF65-F5344CB8AC3E}">
        <p14:creationId xmlns:p14="http://schemas.microsoft.com/office/powerpoint/2010/main" val="312664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001AF134-D5F3-41F1-9360-D0F5214569D9}" type="datetimeFigureOut">
              <a:rPr lang="en-US" smtClean="0"/>
              <a:t>7/4/2013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58BF6241-8A0B-4B07-9741-0D7AE8679B2B}" type="slidenum">
              <a:rPr lang="en-US" smtClean="0"/>
              <a:t>‹#›</a:t>
            </a:fld>
            <a:endParaRPr lang="en-US"/>
          </a:p>
        </p:txBody>
      </p:sp>
    </p:spTree>
    <p:extLst>
      <p:ext uri="{BB962C8B-B14F-4D97-AF65-F5344CB8AC3E}">
        <p14:creationId xmlns:p14="http://schemas.microsoft.com/office/powerpoint/2010/main" val="426566049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01AF134-D5F3-41F1-9360-D0F5214569D9}" type="datetimeFigureOut">
              <a:rPr lang="en-US" smtClean="0"/>
              <a:t>7/4/2013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8BF6241-8A0B-4B07-9741-0D7AE8679B2B}" type="slidenum">
              <a:rPr lang="en-US" smtClean="0"/>
              <a:t>‹#›</a:t>
            </a:fld>
            <a:endParaRPr lang="en-US"/>
          </a:p>
        </p:txBody>
      </p:sp>
    </p:spTree>
    <p:extLst>
      <p:ext uri="{BB962C8B-B14F-4D97-AF65-F5344CB8AC3E}">
        <p14:creationId xmlns:p14="http://schemas.microsoft.com/office/powerpoint/2010/main" val="114846857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01AF134-D5F3-41F1-9360-D0F5214569D9}" type="datetimeFigureOut">
              <a:rPr lang="en-US" smtClean="0"/>
              <a:t>7/4/2013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8BF6241-8A0B-4B07-9741-0D7AE8679B2B}" type="slidenum">
              <a:rPr lang="en-US" smtClean="0"/>
              <a:t>‹#›</a:t>
            </a:fld>
            <a:endParaRPr lang="en-US"/>
          </a:p>
        </p:txBody>
      </p:sp>
    </p:spTree>
    <p:extLst>
      <p:ext uri="{BB962C8B-B14F-4D97-AF65-F5344CB8AC3E}">
        <p14:creationId xmlns:p14="http://schemas.microsoft.com/office/powerpoint/2010/main" val="3694186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01AF134-D5F3-41F1-9360-D0F5214569D9}" type="datetimeFigureOut">
              <a:rPr lang="en-US" smtClean="0"/>
              <a:t>7/4/2013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8BF6241-8A0B-4B07-9741-0D7AE8679B2B}" type="slidenum">
              <a:rPr lang="en-US" smtClean="0"/>
              <a:t>‹#›</a:t>
            </a:fld>
            <a:endParaRPr lang="en-US"/>
          </a:p>
        </p:txBody>
      </p:sp>
    </p:spTree>
    <p:extLst>
      <p:ext uri="{BB962C8B-B14F-4D97-AF65-F5344CB8AC3E}">
        <p14:creationId xmlns:p14="http://schemas.microsoft.com/office/powerpoint/2010/main" val="148473832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01AF134-D5F3-41F1-9360-D0F5214569D9}" type="datetimeFigureOut">
              <a:rPr lang="en-US" smtClean="0"/>
              <a:t>7/4/2013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8BF6241-8A0B-4B07-9741-0D7AE8679B2B}" type="slidenum">
              <a:rPr lang="en-US" smtClean="0"/>
              <a:t>‹#›</a:t>
            </a:fld>
            <a:endParaRPr lang="en-US"/>
          </a:p>
        </p:txBody>
      </p:sp>
    </p:spTree>
    <p:extLst>
      <p:ext uri="{BB962C8B-B14F-4D97-AF65-F5344CB8AC3E}">
        <p14:creationId xmlns:p14="http://schemas.microsoft.com/office/powerpoint/2010/main" val="390380398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01AF134-D5F3-41F1-9360-D0F5214569D9}" type="datetimeFigureOut">
              <a:rPr lang="en-US" smtClean="0"/>
              <a:t>7/4/2013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8BF6241-8A0B-4B07-9741-0D7AE8679B2B}" type="slidenum">
              <a:rPr lang="en-US" smtClean="0"/>
              <a:t>‹#›</a:t>
            </a:fld>
            <a:endParaRPr lang="en-US"/>
          </a:p>
        </p:txBody>
      </p:sp>
    </p:spTree>
    <p:extLst>
      <p:ext uri="{BB962C8B-B14F-4D97-AF65-F5344CB8AC3E}">
        <p14:creationId xmlns:p14="http://schemas.microsoft.com/office/powerpoint/2010/main" val="582051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001AF134-D5F3-41F1-9360-D0F5214569D9}" type="datetimeFigureOut">
              <a:rPr lang="en-US" smtClean="0"/>
              <a:t>7/4/2013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58BF6241-8A0B-4B07-9741-0D7AE8679B2B}" type="slidenum">
              <a:rPr lang="en-US" smtClean="0"/>
              <a:t>‹#›</a:t>
            </a:fld>
            <a:endParaRPr lang="en-US"/>
          </a:p>
        </p:txBody>
      </p:sp>
    </p:spTree>
    <p:extLst>
      <p:ext uri="{BB962C8B-B14F-4D97-AF65-F5344CB8AC3E}">
        <p14:creationId xmlns:p14="http://schemas.microsoft.com/office/powerpoint/2010/main" val="335949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01AF134-D5F3-41F1-9360-D0F5214569D9}" type="datetimeFigureOut">
              <a:rPr lang="en-US" smtClean="0"/>
              <a:t>7/4/2013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58BF6241-8A0B-4B07-9741-0D7AE8679B2B}" type="slidenum">
              <a:rPr lang="en-US" smtClean="0"/>
              <a:t>‹#›</a:t>
            </a:fld>
            <a:endParaRPr lang="en-US"/>
          </a:p>
        </p:txBody>
      </p:sp>
    </p:spTree>
    <p:extLst>
      <p:ext uri="{BB962C8B-B14F-4D97-AF65-F5344CB8AC3E}">
        <p14:creationId xmlns:p14="http://schemas.microsoft.com/office/powerpoint/2010/main" val="31266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001AF134-D5F3-41F1-9360-D0F5214569D9}" type="datetimeFigureOut">
              <a:rPr lang="en-US" smtClean="0"/>
              <a:t>7/4/2013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58BF6241-8A0B-4B07-9741-0D7AE8679B2B}" type="slidenum">
              <a:rPr lang="en-US" smtClean="0"/>
              <a:t>‹#›</a:t>
            </a:fld>
            <a:endParaRPr lang="en-US"/>
          </a:p>
        </p:txBody>
      </p:sp>
    </p:spTree>
    <p:extLst>
      <p:ext uri="{BB962C8B-B14F-4D97-AF65-F5344CB8AC3E}">
        <p14:creationId xmlns:p14="http://schemas.microsoft.com/office/powerpoint/2010/main" val="4265660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01AF134-D5F3-41F1-9360-D0F5214569D9}" type="datetimeFigureOut">
              <a:rPr lang="en-US" smtClean="0"/>
              <a:t>7/4/2013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8BF6241-8A0B-4B07-9741-0D7AE8679B2B}" type="slidenum">
              <a:rPr lang="en-US" smtClean="0"/>
              <a:t>‹#›</a:t>
            </a:fld>
            <a:endParaRPr lang="en-US"/>
          </a:p>
        </p:txBody>
      </p:sp>
    </p:spTree>
    <p:extLst>
      <p:ext uri="{BB962C8B-B14F-4D97-AF65-F5344CB8AC3E}">
        <p14:creationId xmlns:p14="http://schemas.microsoft.com/office/powerpoint/2010/main" val="1148468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01AF134-D5F3-41F1-9360-D0F5214569D9}" type="datetimeFigureOut">
              <a:rPr lang="en-US" smtClean="0"/>
              <a:t>7/4/2013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8BF6241-8A0B-4B07-9741-0D7AE8679B2B}" type="slidenum">
              <a:rPr lang="en-US" smtClean="0"/>
              <a:t>‹#›</a:t>
            </a:fld>
            <a:endParaRPr lang="en-US"/>
          </a:p>
        </p:txBody>
      </p:sp>
    </p:spTree>
    <p:extLst>
      <p:ext uri="{BB962C8B-B14F-4D97-AF65-F5344CB8AC3E}">
        <p14:creationId xmlns:p14="http://schemas.microsoft.com/office/powerpoint/2010/main" val="3694186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01AF134-D5F3-41F1-9360-D0F5214569D9}" type="datetimeFigureOut">
              <a:rPr lang="en-US" smtClean="0"/>
              <a:t>7/4/2013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8BF6241-8A0B-4B07-9741-0D7AE8679B2B}" type="slidenum">
              <a:rPr lang="en-US" smtClean="0"/>
              <a:t>‹#›</a:t>
            </a:fld>
            <a:endParaRPr lang="en-US"/>
          </a:p>
        </p:txBody>
      </p:sp>
    </p:spTree>
    <p:extLst>
      <p:ext uri="{BB962C8B-B14F-4D97-AF65-F5344CB8AC3E}">
        <p14:creationId xmlns:p14="http://schemas.microsoft.com/office/powerpoint/2010/main" val="3903803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37" name="CorrectBarGroup"/>
          <p:cNvGrpSpPr/>
          <p:nvPr userDrawn="1"/>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userDrawn="1"/>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11"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14"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7"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20"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38" name="IncorrectBarGroup"/>
          <p:cNvGrpSpPr/>
          <p:nvPr userDrawn="1"/>
        </p:nvGrpSpPr>
        <p:grpSpPr>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userDrawn="1"/>
        </p:nvGrpSpPr>
        <p:grpSpPr>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13"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6"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19"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22"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36" name="AxisLineGroup"/>
          <p:cNvGrpSpPr/>
          <p:nvPr userDrawn="1"/>
        </p:nvGrpSpPr>
        <p:grpSpPr>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userDrawn="1"/>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28"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30"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32"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Tree>
    <p:extLst>
      <p:ext uri="{BB962C8B-B14F-4D97-AF65-F5344CB8AC3E}">
        <p14:creationId xmlns:p14="http://schemas.microsoft.com/office/powerpoint/2010/main" val="310811726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001AF134-D5F3-41F1-9360-D0F5214569D9}" type="datetimeFigureOut">
              <a:rPr lang="en-US" smtClean="0"/>
              <a:t>7/4/2013</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58BF6241-8A0B-4B07-9741-0D7AE8679B2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37" name="CorrectBarGroup"/>
          <p:cNvGrpSpPr/>
          <p:nvPr userDrawn="1"/>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userDrawn="1"/>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11"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14"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7"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20"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38" name="IncorrectBarGroup"/>
          <p:cNvGrpSpPr/>
          <p:nvPr userDrawn="1"/>
        </p:nvGrpSpPr>
        <p:grpSpPr>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userDrawn="1"/>
        </p:nvGrpSpPr>
        <p:grpSpPr>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13"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6"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19"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22"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36" name="AxisLineGroup"/>
          <p:cNvGrpSpPr/>
          <p:nvPr userDrawn="1"/>
        </p:nvGrpSpPr>
        <p:grpSpPr>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userDrawn="1"/>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28"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30"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32"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
        <p:nvSpPr>
          <p:cNvPr id="2" name="QuestionShape"/>
          <p:cNvSpPr/>
          <p:nvPr userDrawn="1"/>
        </p:nvSpPr>
        <p:spPr>
          <a:xfrm>
            <a:off x="127000" y="127000"/>
            <a:ext cx="8890000" cy="285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smtClean="0">
                <a:solidFill>
                  <a:srgbClr val="000000"/>
                </a:solidFill>
              </a:rPr>
              <a:t>iRespond Question Master</a:t>
            </a:r>
            <a:endParaRPr lang="en-US" sz="4400">
              <a:solidFill>
                <a:srgbClr val="000000"/>
              </a:solidFill>
            </a:endParaRPr>
          </a:p>
        </p:txBody>
      </p:sp>
      <p:sp>
        <p:nvSpPr>
          <p:cNvPr id="3" name="AShape"/>
          <p:cNvSpPr/>
          <p:nvPr userDrawn="1"/>
        </p:nvSpPr>
        <p:spPr>
          <a:xfrm>
            <a:off x="127000" y="31115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r>
              <a:rPr lang="en-US" sz="3200" smtClean="0"/>
              <a:t>A.) Response A</a:t>
            </a:r>
            <a:endParaRPr lang="en-US" sz="3200"/>
          </a:p>
        </p:txBody>
      </p:sp>
      <p:sp>
        <p:nvSpPr>
          <p:cNvPr id="4" name="BShape"/>
          <p:cNvSpPr/>
          <p:nvPr userDrawn="1"/>
        </p:nvSpPr>
        <p:spPr>
          <a:xfrm>
            <a:off x="127000" y="38354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r>
              <a:rPr lang="en-US" sz="3200" smtClean="0"/>
              <a:t>B.) Response B</a:t>
            </a:r>
            <a:endParaRPr lang="en-US" sz="3200"/>
          </a:p>
        </p:txBody>
      </p:sp>
      <p:sp>
        <p:nvSpPr>
          <p:cNvPr id="5" name="CShape"/>
          <p:cNvSpPr/>
          <p:nvPr userDrawn="1"/>
        </p:nvSpPr>
        <p:spPr>
          <a:xfrm>
            <a:off x="127000" y="45593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r>
              <a:rPr lang="en-US" sz="3200" smtClean="0"/>
              <a:t>C.) Response C</a:t>
            </a:r>
            <a:endParaRPr lang="en-US" sz="3200"/>
          </a:p>
        </p:txBody>
      </p:sp>
      <p:sp>
        <p:nvSpPr>
          <p:cNvPr id="6" name="DShape"/>
          <p:cNvSpPr/>
          <p:nvPr userDrawn="1"/>
        </p:nvSpPr>
        <p:spPr>
          <a:xfrm>
            <a:off x="127000" y="52832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r>
              <a:rPr lang="en-US" sz="3200" smtClean="0"/>
              <a:t>D.) Response D</a:t>
            </a:r>
            <a:endParaRPr lang="en-US" sz="3200"/>
          </a:p>
        </p:txBody>
      </p:sp>
      <p:sp>
        <p:nvSpPr>
          <p:cNvPr id="39" name="EShape"/>
          <p:cNvSpPr/>
          <p:nvPr userDrawn="1"/>
        </p:nvSpPr>
        <p:spPr>
          <a:xfrm>
            <a:off x="127000" y="60071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r>
              <a:rPr lang="en-US" sz="3200" smtClean="0"/>
              <a:t>E.) Response E</a:t>
            </a:r>
            <a:endParaRPr lang="en-US" sz="3200"/>
          </a:p>
        </p:txBody>
      </p:sp>
      <p:sp>
        <p:nvSpPr>
          <p:cNvPr id="40" name="Percent"/>
          <p:cNvSpPr/>
          <p:nvPr userDrawn="1"/>
        </p:nvSpPr>
        <p:spPr>
          <a:xfrm>
            <a:off x="6350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Percent Complete 100%</a:t>
            </a:r>
            <a:endParaRPr lang="en-US" sz="1400">
              <a:solidFill>
                <a:srgbClr val="000000"/>
              </a:solidFill>
            </a:endParaRPr>
          </a:p>
        </p:txBody>
      </p:sp>
      <p:sp>
        <p:nvSpPr>
          <p:cNvPr id="41" name="Timer"/>
          <p:cNvSpPr/>
          <p:nvPr userDrawn="1"/>
        </p:nvSpPr>
        <p:spPr>
          <a:xfrm>
            <a:off x="254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00:30</a:t>
            </a:r>
            <a:endParaRPr lang="en-US" sz="1400">
              <a:solidFill>
                <a:srgbClr val="000000"/>
              </a:solidFill>
            </a:endParaRPr>
          </a:p>
        </p:txBody>
      </p:sp>
    </p:spTree>
    <p:extLst>
      <p:ext uri="{BB962C8B-B14F-4D97-AF65-F5344CB8AC3E}">
        <p14:creationId xmlns:p14="http://schemas.microsoft.com/office/powerpoint/2010/main" val="310811726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hyperlink" Target="http://1educator.files.wordpress.com/2011/08/educatio" TargetMode="External"/><Relationship Id="rId2" Type="http://schemas.openxmlformats.org/officeDocument/2006/relationships/hyperlink" Target="http://legalclips.nsba.org/?page_id=2" TargetMode="External"/><Relationship Id="rId1" Type="http://schemas.openxmlformats.org/officeDocument/2006/relationships/slideLayout" Target="../slideLayouts/slideLayout12.xml"/><Relationship Id="rId4" Type="http://schemas.openxmlformats.org/officeDocument/2006/relationships/hyperlink" Target="http://www.sengifted.org/archives/articles/gifted-kids-at-"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www.cde.state.co.us/RtI/downloads/PDF/Unit4_O" TargetMode="Externa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6934200" y="2743200"/>
            <a:ext cx="2225040" cy="1828800"/>
          </a:xfrm>
        </p:spPr>
        <p:txBody>
          <a:bodyPr/>
          <a:lstStyle/>
          <a:p>
            <a:r>
              <a:rPr lang="en-US" smtClean="0"/>
              <a:t>By: </a:t>
            </a:r>
            <a:endParaRPr lang="en-US" dirty="0" smtClean="0"/>
          </a:p>
          <a:p>
            <a:r>
              <a:rPr lang="en-US" dirty="0" smtClean="0"/>
              <a:t>Cassandra, Joy, Maggie, &amp; Molly</a:t>
            </a:r>
            <a:endParaRPr lang="en-US" dirty="0"/>
          </a:p>
        </p:txBody>
      </p:sp>
      <p:sp>
        <p:nvSpPr>
          <p:cNvPr id="4" name="Title 3"/>
          <p:cNvSpPr>
            <a:spLocks noGrp="1"/>
          </p:cNvSpPr>
          <p:nvPr>
            <p:ph type="title"/>
          </p:nvPr>
        </p:nvSpPr>
        <p:spPr>
          <a:xfrm>
            <a:off x="381000" y="2286000"/>
            <a:ext cx="6324600" cy="2357760"/>
          </a:xfrm>
        </p:spPr>
        <p:txBody>
          <a:bodyPr/>
          <a:lstStyle/>
          <a:p>
            <a:pPr algn="ctr"/>
            <a:r>
              <a:rPr lang="en-US" sz="3200" dirty="0"/>
              <a:t>Supporting Learners with special </a:t>
            </a:r>
            <a:r>
              <a:rPr lang="en-US" sz="3200" dirty="0" smtClean="0"/>
              <a:t>needs online </a:t>
            </a:r>
            <a:r>
              <a:rPr lang="en-US" dirty="0"/>
              <a:t/>
            </a:r>
            <a:br>
              <a:rPr lang="en-US" dirty="0"/>
            </a:br>
            <a:endParaRPr lang="en-US" dirty="0"/>
          </a:p>
        </p:txBody>
      </p:sp>
    </p:spTree>
    <p:extLst>
      <p:ext uri="{BB962C8B-B14F-4D97-AF65-F5344CB8AC3E}">
        <p14:creationId xmlns:p14="http://schemas.microsoft.com/office/powerpoint/2010/main" val="20790620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2286000"/>
            <a:ext cx="6324600" cy="1645920"/>
          </a:xfrm>
        </p:spPr>
        <p:txBody>
          <a:bodyPr/>
          <a:lstStyle/>
          <a:p>
            <a:r>
              <a:rPr lang="en-US" sz="3200" dirty="0" smtClean="0"/>
              <a:t>Students with autism</a:t>
            </a:r>
            <a:endParaRPr lang="en-US" sz="3200" dirty="0"/>
          </a:p>
        </p:txBody>
      </p:sp>
    </p:spTree>
    <p:extLst>
      <p:ext uri="{BB962C8B-B14F-4D97-AF65-F5344CB8AC3E}">
        <p14:creationId xmlns:p14="http://schemas.microsoft.com/office/powerpoint/2010/main" val="12610083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419100" y="1632669"/>
            <a:ext cx="4038600" cy="4678363"/>
          </a:xfrm>
        </p:spPr>
        <p:txBody>
          <a:bodyPr>
            <a:normAutofit/>
          </a:bodyPr>
          <a:lstStyle/>
          <a:p>
            <a:r>
              <a:rPr lang="en-US" sz="2200" dirty="0" smtClean="0"/>
              <a:t>The success of students with Autism in an online learning program often depends on the severity of the disability.</a:t>
            </a:r>
          </a:p>
          <a:p>
            <a:r>
              <a:rPr lang="en-US" sz="2200" dirty="0" smtClean="0"/>
              <a:t>Many students with Autism have found success </a:t>
            </a:r>
            <a:r>
              <a:rPr lang="en-US" sz="2400" dirty="0" smtClean="0"/>
              <a:t>in the </a:t>
            </a:r>
            <a:r>
              <a:rPr lang="en-US" sz="2200" dirty="0" smtClean="0"/>
              <a:t>online setting.</a:t>
            </a:r>
          </a:p>
        </p:txBody>
      </p:sp>
      <p:sp>
        <p:nvSpPr>
          <p:cNvPr id="6" name="Content Placeholder 5"/>
          <p:cNvSpPr>
            <a:spLocks noGrp="1"/>
          </p:cNvSpPr>
          <p:nvPr>
            <p:ph sz="half" idx="2"/>
          </p:nvPr>
        </p:nvSpPr>
        <p:spPr>
          <a:xfrm>
            <a:off x="4648200" y="1672306"/>
            <a:ext cx="4038600" cy="4678363"/>
          </a:xfrm>
        </p:spPr>
        <p:txBody>
          <a:bodyPr>
            <a:normAutofit/>
          </a:bodyPr>
          <a:lstStyle/>
          <a:p>
            <a:r>
              <a:rPr lang="en-US" sz="2000" dirty="0" smtClean="0"/>
              <a:t>Benefits of the virtual classroom for students with Autism:</a:t>
            </a:r>
          </a:p>
          <a:p>
            <a:pPr lvl="1"/>
            <a:r>
              <a:rPr lang="en-US" sz="2000" dirty="0" smtClean="0"/>
              <a:t>Reduced social stigma found in traditional classrooms and schools</a:t>
            </a:r>
          </a:p>
          <a:p>
            <a:pPr lvl="1"/>
            <a:r>
              <a:rPr lang="en-US" sz="2000" dirty="0" smtClean="0"/>
              <a:t>Reduced sensory stimulation </a:t>
            </a:r>
          </a:p>
          <a:p>
            <a:pPr lvl="1"/>
            <a:r>
              <a:rPr lang="en-US" sz="2000" dirty="0" smtClean="0"/>
              <a:t>Common and consistent schedules and routines</a:t>
            </a:r>
          </a:p>
          <a:p>
            <a:pPr lvl="1"/>
            <a:r>
              <a:rPr lang="en-US" sz="2000" dirty="0" smtClean="0"/>
              <a:t>Allows for hyper-focused behavior</a:t>
            </a:r>
            <a:endParaRPr lang="en-US" sz="2000" dirty="0"/>
          </a:p>
        </p:txBody>
      </p:sp>
      <p:pic>
        <p:nvPicPr>
          <p:cNvPr id="1027" name="Picture 3" descr="C:\Users\pm117269\AppData\Local\Microsoft\Windows\Temporary Internet Files\Content.IE5\W6XDF9HF\MC90023204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47800" y="4784523"/>
            <a:ext cx="2286000" cy="177112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830580" y="6401754"/>
            <a:ext cx="3276600" cy="307777"/>
          </a:xfrm>
          <a:prstGeom prst="rect">
            <a:avLst/>
          </a:prstGeom>
          <a:noFill/>
        </p:spPr>
        <p:txBody>
          <a:bodyPr wrap="square" rtlCol="0">
            <a:spAutoFit/>
          </a:bodyPr>
          <a:lstStyle/>
          <a:p>
            <a:pPr algn="ctr"/>
            <a:r>
              <a:rPr lang="en-US" sz="1400" dirty="0" smtClean="0"/>
              <a:t>Source: Microsoft Clip Art Gallery</a:t>
            </a:r>
            <a:endParaRPr lang="en-US" sz="1400" dirty="0"/>
          </a:p>
        </p:txBody>
      </p:sp>
      <p:sp>
        <p:nvSpPr>
          <p:cNvPr id="2" name="Title 1"/>
          <p:cNvSpPr>
            <a:spLocks noGrp="1"/>
          </p:cNvSpPr>
          <p:nvPr>
            <p:ph type="title"/>
          </p:nvPr>
        </p:nvSpPr>
        <p:spPr/>
        <p:txBody>
          <a:bodyPr/>
          <a:lstStyle/>
          <a:p>
            <a:r>
              <a:rPr lang="en-US" dirty="0"/>
              <a:t>Autism in the Online Setting </a:t>
            </a:r>
          </a:p>
        </p:txBody>
      </p:sp>
    </p:spTree>
    <p:extLst>
      <p:ext uri="{BB962C8B-B14F-4D97-AF65-F5344CB8AC3E}">
        <p14:creationId xmlns:p14="http://schemas.microsoft.com/office/powerpoint/2010/main" val="27562822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905000"/>
            <a:ext cx="8229600" cy="4800600"/>
          </a:xfrm>
        </p:spPr>
        <p:txBody>
          <a:bodyPr>
            <a:normAutofit/>
          </a:bodyPr>
          <a:lstStyle/>
          <a:p>
            <a:r>
              <a:rPr lang="en-US" dirty="0" smtClean="0"/>
              <a:t>Socializing and improving communication skills are critical for students with Autism. The online learning environment offers unique and effective ways to address these issues:</a:t>
            </a:r>
          </a:p>
          <a:p>
            <a:pPr marL="365760" lvl="1" indent="0">
              <a:buNone/>
            </a:pPr>
            <a:r>
              <a:rPr lang="en-US" sz="2000" dirty="0" smtClean="0"/>
              <a:t>-Modeling of expected communication online by the instructor at the beginning of the course</a:t>
            </a:r>
          </a:p>
          <a:p>
            <a:pPr marL="365760" lvl="1" indent="0">
              <a:buNone/>
            </a:pPr>
            <a:r>
              <a:rPr lang="en-US" sz="2000" dirty="0" smtClean="0"/>
              <a:t>-Scaffolded and structured communication that is closely monitored by the instructor</a:t>
            </a:r>
          </a:p>
          <a:p>
            <a:pPr marL="365760" lvl="1" indent="0">
              <a:buNone/>
            </a:pPr>
            <a:r>
              <a:rPr lang="en-US" sz="2000" dirty="0" smtClean="0"/>
              <a:t>-Facilitated interaction between students (structured)</a:t>
            </a:r>
          </a:p>
          <a:p>
            <a:pPr marL="365760" lvl="1" indent="0">
              <a:buNone/>
            </a:pPr>
            <a:r>
              <a:rPr lang="en-US" sz="2000" dirty="0" smtClean="0"/>
              <a:t>-Guiding of communication and teaching opportunities done individually (and privately) with student</a:t>
            </a:r>
          </a:p>
          <a:p>
            <a:pPr lvl="1"/>
            <a:endParaRPr lang="en-US" dirty="0"/>
          </a:p>
        </p:txBody>
      </p:sp>
      <p:sp>
        <p:nvSpPr>
          <p:cNvPr id="3" name="Title 2"/>
          <p:cNvSpPr>
            <a:spLocks noGrp="1"/>
          </p:cNvSpPr>
          <p:nvPr>
            <p:ph type="title"/>
          </p:nvPr>
        </p:nvSpPr>
        <p:spPr/>
        <p:txBody>
          <a:bodyPr/>
          <a:lstStyle/>
          <a:p>
            <a:r>
              <a:rPr lang="en-US" dirty="0"/>
              <a:t>Online Socialization and Autism</a:t>
            </a:r>
          </a:p>
        </p:txBody>
      </p:sp>
    </p:spTree>
    <p:extLst>
      <p:ext uri="{BB962C8B-B14F-4D97-AF65-F5344CB8AC3E}">
        <p14:creationId xmlns:p14="http://schemas.microsoft.com/office/powerpoint/2010/main" val="9663598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2209800"/>
            <a:ext cx="6324600" cy="1645920"/>
          </a:xfrm>
        </p:spPr>
        <p:txBody>
          <a:bodyPr/>
          <a:lstStyle/>
          <a:p>
            <a:r>
              <a:rPr lang="en-US" dirty="0" smtClean="0"/>
              <a:t>Gifted students</a:t>
            </a:r>
            <a:endParaRPr lang="en-US" dirty="0"/>
          </a:p>
        </p:txBody>
      </p:sp>
      <p:pic>
        <p:nvPicPr>
          <p:cNvPr id="2050" name="Picture 2" descr="http://resources.prufrock.com/Portals/0/BlogImages/Geni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61094" y="2743200"/>
            <a:ext cx="1905000" cy="189547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6961094" y="4712763"/>
            <a:ext cx="2019748" cy="523220"/>
          </a:xfrm>
          <a:prstGeom prst="rect">
            <a:avLst/>
          </a:prstGeom>
          <a:noFill/>
        </p:spPr>
        <p:txBody>
          <a:bodyPr wrap="square" rtlCol="0">
            <a:spAutoFit/>
          </a:bodyPr>
          <a:lstStyle/>
          <a:p>
            <a:pPr algn="ctr"/>
            <a:r>
              <a:rPr lang="en-US" sz="1400" dirty="0" smtClean="0"/>
              <a:t>Source: google.com/images</a:t>
            </a:r>
            <a:endParaRPr lang="en-US" sz="1400" dirty="0"/>
          </a:p>
        </p:txBody>
      </p:sp>
    </p:spTree>
    <p:extLst>
      <p:ext uri="{BB962C8B-B14F-4D97-AF65-F5344CB8AC3E}">
        <p14:creationId xmlns:p14="http://schemas.microsoft.com/office/powerpoint/2010/main" val="27548154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Important stats </a:t>
            </a:r>
            <a:endParaRPr lang="en-US" dirty="0"/>
          </a:p>
        </p:txBody>
      </p:sp>
      <p:sp>
        <p:nvSpPr>
          <p:cNvPr id="6" name="Rectangle 5"/>
          <p:cNvSpPr/>
          <p:nvPr/>
        </p:nvSpPr>
        <p:spPr>
          <a:xfrm>
            <a:off x="648148" y="1600199"/>
            <a:ext cx="7848600" cy="4524315"/>
          </a:xfrm>
          <a:prstGeom prst="rect">
            <a:avLst/>
          </a:prstGeom>
        </p:spPr>
        <p:txBody>
          <a:bodyPr wrap="square">
            <a:spAutoFit/>
          </a:bodyPr>
          <a:lstStyle/>
          <a:p>
            <a:r>
              <a:rPr lang="en-US" b="1" dirty="0" smtClean="0"/>
              <a:t>3 </a:t>
            </a:r>
            <a:r>
              <a:rPr lang="en-US" b="1" dirty="0"/>
              <a:t>million </a:t>
            </a:r>
            <a:r>
              <a:rPr lang="en-US" b="1" dirty="0" smtClean="0"/>
              <a:t>-</a:t>
            </a:r>
            <a:r>
              <a:rPr lang="en-US" dirty="0" smtClean="0"/>
              <a:t>Number </a:t>
            </a:r>
            <a:r>
              <a:rPr lang="en-US" dirty="0"/>
              <a:t>of U.S. </a:t>
            </a:r>
            <a:r>
              <a:rPr lang="en-US" dirty="0" smtClean="0"/>
              <a:t>students identified </a:t>
            </a:r>
            <a:r>
              <a:rPr lang="en-US" dirty="0"/>
              <a:t>as gifted </a:t>
            </a:r>
            <a:r>
              <a:rPr lang="en-US" dirty="0" smtClean="0"/>
              <a:t>and talented</a:t>
            </a:r>
            <a:endParaRPr lang="en-US" dirty="0"/>
          </a:p>
          <a:p>
            <a:endParaRPr lang="en-US" dirty="0" smtClean="0"/>
          </a:p>
          <a:p>
            <a:r>
              <a:rPr lang="en-US" b="1" dirty="0" smtClean="0"/>
              <a:t>28- </a:t>
            </a:r>
            <a:r>
              <a:rPr lang="en-US" dirty="0" smtClean="0"/>
              <a:t> </a:t>
            </a:r>
            <a:r>
              <a:rPr lang="en-US" dirty="0"/>
              <a:t>Number of states </a:t>
            </a:r>
            <a:r>
              <a:rPr lang="en-US" dirty="0" smtClean="0"/>
              <a:t>that require </a:t>
            </a:r>
            <a:r>
              <a:rPr lang="en-US" dirty="0"/>
              <a:t>a program or </a:t>
            </a:r>
            <a:r>
              <a:rPr lang="en-US" dirty="0" smtClean="0"/>
              <a:t>service for </a:t>
            </a:r>
            <a:r>
              <a:rPr lang="en-US" dirty="0"/>
              <a:t>gifted and </a:t>
            </a:r>
            <a:r>
              <a:rPr lang="en-US" dirty="0" smtClean="0"/>
              <a:t>talented students</a:t>
            </a:r>
          </a:p>
          <a:p>
            <a:endParaRPr lang="en-US" dirty="0"/>
          </a:p>
          <a:p>
            <a:r>
              <a:rPr lang="en-US" b="1" dirty="0"/>
              <a:t>36</a:t>
            </a:r>
            <a:r>
              <a:rPr lang="en-US" dirty="0"/>
              <a:t> </a:t>
            </a:r>
            <a:r>
              <a:rPr lang="en-US" dirty="0" smtClean="0"/>
              <a:t>- Number </a:t>
            </a:r>
            <a:r>
              <a:rPr lang="en-US" dirty="0"/>
              <a:t>of states that </a:t>
            </a:r>
            <a:r>
              <a:rPr lang="en-US" dirty="0" smtClean="0"/>
              <a:t>do not </a:t>
            </a:r>
            <a:r>
              <a:rPr lang="en-US" dirty="0"/>
              <a:t>require </a:t>
            </a:r>
            <a:r>
              <a:rPr lang="en-US" dirty="0" smtClean="0"/>
              <a:t>general education </a:t>
            </a:r>
            <a:r>
              <a:rPr lang="en-US" dirty="0"/>
              <a:t>teachers to have</a:t>
            </a:r>
          </a:p>
          <a:p>
            <a:r>
              <a:rPr lang="en-US" dirty="0"/>
              <a:t>any training in working </a:t>
            </a:r>
            <a:r>
              <a:rPr lang="en-US" dirty="0" smtClean="0"/>
              <a:t>with gifted </a:t>
            </a:r>
            <a:r>
              <a:rPr lang="en-US" dirty="0"/>
              <a:t>and talented </a:t>
            </a:r>
            <a:r>
              <a:rPr lang="en-US" dirty="0" smtClean="0"/>
              <a:t>students</a:t>
            </a:r>
          </a:p>
          <a:p>
            <a:endParaRPr lang="en-US" dirty="0"/>
          </a:p>
          <a:p>
            <a:r>
              <a:rPr lang="en-US" b="1" dirty="0" smtClean="0"/>
              <a:t>68%</a:t>
            </a:r>
            <a:r>
              <a:rPr lang="en-US" dirty="0" smtClean="0"/>
              <a:t> Identified </a:t>
            </a:r>
            <a:r>
              <a:rPr lang="en-US" dirty="0"/>
              <a:t>gifted </a:t>
            </a:r>
            <a:r>
              <a:rPr lang="en-US" dirty="0" smtClean="0"/>
              <a:t>students who </a:t>
            </a:r>
            <a:r>
              <a:rPr lang="en-US" dirty="0"/>
              <a:t>are </a:t>
            </a:r>
            <a:r>
              <a:rPr lang="en-US" b="1" dirty="0" smtClean="0"/>
              <a:t>white</a:t>
            </a:r>
          </a:p>
          <a:p>
            <a:endParaRPr lang="en-US" b="1" dirty="0"/>
          </a:p>
          <a:p>
            <a:r>
              <a:rPr lang="en-US" b="1" dirty="0"/>
              <a:t>13% </a:t>
            </a:r>
            <a:r>
              <a:rPr lang="en-US" dirty="0"/>
              <a:t>Hispanic</a:t>
            </a:r>
          </a:p>
          <a:p>
            <a:r>
              <a:rPr lang="en-US" b="1" dirty="0"/>
              <a:t>9% </a:t>
            </a:r>
            <a:r>
              <a:rPr lang="en-US" dirty="0"/>
              <a:t>African-American</a:t>
            </a:r>
          </a:p>
          <a:p>
            <a:r>
              <a:rPr lang="en-US" b="1" dirty="0"/>
              <a:t>9% </a:t>
            </a:r>
            <a:r>
              <a:rPr lang="en-US" dirty="0"/>
              <a:t>Asian/Pacific Islander</a:t>
            </a:r>
          </a:p>
          <a:p>
            <a:r>
              <a:rPr lang="en-US" b="1" dirty="0"/>
              <a:t>1% </a:t>
            </a:r>
            <a:r>
              <a:rPr lang="en-US" dirty="0"/>
              <a:t>American </a:t>
            </a:r>
            <a:r>
              <a:rPr lang="en-US" dirty="0" smtClean="0"/>
              <a:t>Indian</a:t>
            </a:r>
          </a:p>
          <a:p>
            <a:pPr lvl="0"/>
            <a:r>
              <a:rPr lang="en-US" dirty="0" smtClean="0"/>
              <a:t>          </a:t>
            </a:r>
            <a:endParaRPr lang="en-US" dirty="0"/>
          </a:p>
          <a:p>
            <a:r>
              <a:rPr lang="en-US" dirty="0"/>
              <a:t>Jason Arthurs for Education </a:t>
            </a:r>
            <a:r>
              <a:rPr lang="en-US" dirty="0" smtClean="0"/>
              <a:t>Week</a:t>
            </a: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6851" y="3657600"/>
            <a:ext cx="1559897" cy="1643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6441111" y="5301406"/>
            <a:ext cx="2551375" cy="307777"/>
          </a:xfrm>
          <a:prstGeom prst="rect">
            <a:avLst/>
          </a:prstGeom>
          <a:noFill/>
        </p:spPr>
        <p:txBody>
          <a:bodyPr wrap="square" rtlCol="0">
            <a:spAutoFit/>
          </a:bodyPr>
          <a:lstStyle/>
          <a:p>
            <a:pPr algn="ctr"/>
            <a:r>
              <a:rPr lang="en-US" sz="1400" dirty="0" smtClean="0"/>
              <a:t>Source: google.com/images</a:t>
            </a:r>
            <a:endParaRPr lang="en-US" sz="1400" dirty="0"/>
          </a:p>
        </p:txBody>
      </p:sp>
    </p:spTree>
    <p:extLst>
      <p:ext uri="{BB962C8B-B14F-4D97-AF65-F5344CB8AC3E}">
        <p14:creationId xmlns:p14="http://schemas.microsoft.com/office/powerpoint/2010/main" val="20048777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457200" y="1719072"/>
            <a:ext cx="4038600" cy="4757928"/>
          </a:xfrm>
        </p:spPr>
        <p:txBody>
          <a:bodyPr>
            <a:normAutofit fontScale="47500" lnSpcReduction="20000"/>
          </a:bodyPr>
          <a:lstStyle/>
          <a:p>
            <a:r>
              <a:rPr lang="en-US" sz="3800" dirty="0" smtClean="0"/>
              <a:t>Staying engaged during lessons</a:t>
            </a:r>
          </a:p>
          <a:p>
            <a:r>
              <a:rPr lang="en-US" sz="3800" dirty="0" smtClean="0"/>
              <a:t>Being challenged</a:t>
            </a:r>
          </a:p>
          <a:p>
            <a:r>
              <a:rPr lang="en-US" sz="3800" dirty="0" smtClean="0"/>
              <a:t>Acceptance from peers</a:t>
            </a:r>
          </a:p>
          <a:p>
            <a:r>
              <a:rPr lang="en-US" sz="3800" dirty="0" smtClean="0"/>
              <a:t>Perfectionism</a:t>
            </a:r>
          </a:p>
          <a:p>
            <a:r>
              <a:rPr lang="en-US" sz="3800" dirty="0" smtClean="0"/>
              <a:t>Competitiveness</a:t>
            </a:r>
          </a:p>
          <a:p>
            <a:r>
              <a:rPr lang="en-US" sz="3800" dirty="0" smtClean="0"/>
              <a:t>Unrealistic view of abilities</a:t>
            </a:r>
          </a:p>
          <a:p>
            <a:r>
              <a:rPr lang="en-US" sz="3800" dirty="0" smtClean="0"/>
              <a:t>Rejection of peers</a:t>
            </a:r>
          </a:p>
          <a:p>
            <a:r>
              <a:rPr lang="en-US" sz="3800" dirty="0" smtClean="0"/>
              <a:t>Parent/Social Pressure</a:t>
            </a:r>
          </a:p>
          <a:p>
            <a:r>
              <a:rPr lang="en-US" sz="3800" dirty="0" smtClean="0"/>
              <a:t>Underachievement</a:t>
            </a:r>
          </a:p>
          <a:p>
            <a:r>
              <a:rPr lang="en-US" sz="3800" dirty="0" smtClean="0"/>
              <a:t>Difficulty </a:t>
            </a:r>
            <a:r>
              <a:rPr lang="en-US" sz="3800" dirty="0"/>
              <a:t>with social relationships</a:t>
            </a:r>
          </a:p>
          <a:p>
            <a:r>
              <a:rPr lang="en-US" sz="3800" dirty="0"/>
              <a:t>Refusal to do routine, repetitive assignments</a:t>
            </a:r>
          </a:p>
          <a:p>
            <a:r>
              <a:rPr lang="en-US" sz="3800" dirty="0"/>
              <a:t>Inappropriate criticism of others</a:t>
            </a:r>
          </a:p>
          <a:p>
            <a:r>
              <a:rPr lang="en-US" sz="3800" dirty="0"/>
              <a:t>Lack of awareness of impact on others</a:t>
            </a:r>
          </a:p>
          <a:p>
            <a:pPr marL="45720" indent="0">
              <a:buNone/>
            </a:pPr>
            <a:endParaRPr lang="en-US" dirty="0"/>
          </a:p>
        </p:txBody>
      </p:sp>
      <p:sp>
        <p:nvSpPr>
          <p:cNvPr id="6" name="Content Placeholder 5"/>
          <p:cNvSpPr>
            <a:spLocks noGrp="1"/>
          </p:cNvSpPr>
          <p:nvPr>
            <p:ph sz="half" idx="2"/>
          </p:nvPr>
        </p:nvSpPr>
        <p:spPr/>
        <p:txBody>
          <a:bodyPr>
            <a:noAutofit/>
          </a:bodyPr>
          <a:lstStyle/>
          <a:p>
            <a:r>
              <a:rPr lang="en-US" sz="1800" dirty="0" smtClean="0"/>
              <a:t>Lack </a:t>
            </a:r>
            <a:r>
              <a:rPr lang="en-US" sz="1800" dirty="0"/>
              <a:t>of sufficient challenge in schoolwork</a:t>
            </a:r>
          </a:p>
          <a:p>
            <a:r>
              <a:rPr lang="en-US" sz="1800" dirty="0"/>
              <a:t>Depression (often manifested in boredom)</a:t>
            </a:r>
          </a:p>
          <a:p>
            <a:r>
              <a:rPr lang="en-US" sz="1800" dirty="0"/>
              <a:t>High levels of anxiety</a:t>
            </a:r>
          </a:p>
          <a:p>
            <a:r>
              <a:rPr lang="en-US" sz="1800" dirty="0"/>
              <a:t>Difficulty accepting criticism</a:t>
            </a:r>
          </a:p>
          <a:p>
            <a:r>
              <a:rPr lang="en-US" sz="1800" dirty="0"/>
              <a:t>Hiding talents to fit with peers</a:t>
            </a:r>
          </a:p>
          <a:p>
            <a:r>
              <a:rPr lang="en-US" sz="1800" dirty="0"/>
              <a:t>Nonconformity and resistance to authority</a:t>
            </a:r>
          </a:p>
          <a:p>
            <a:r>
              <a:rPr lang="en-US" sz="1800" dirty="0"/>
              <a:t>Excessive competitiveness</a:t>
            </a:r>
          </a:p>
          <a:p>
            <a:r>
              <a:rPr lang="en-US" sz="1800" dirty="0"/>
              <a:t>Isolation from peers</a:t>
            </a:r>
          </a:p>
          <a:p>
            <a:r>
              <a:rPr lang="en-US" sz="1800" dirty="0"/>
              <a:t>Low frustration tolerance</a:t>
            </a:r>
          </a:p>
          <a:p>
            <a:r>
              <a:rPr lang="en-US" sz="1800" dirty="0"/>
              <a:t>Poor study habits</a:t>
            </a:r>
          </a:p>
          <a:p>
            <a:r>
              <a:rPr lang="en-US" sz="1800" dirty="0"/>
              <a:t>Difficulty in selecting among a diversity of interests </a:t>
            </a:r>
          </a:p>
        </p:txBody>
      </p:sp>
      <p:sp>
        <p:nvSpPr>
          <p:cNvPr id="4" name="Title 3"/>
          <p:cNvSpPr>
            <a:spLocks noGrp="1"/>
          </p:cNvSpPr>
          <p:nvPr>
            <p:ph type="title"/>
          </p:nvPr>
        </p:nvSpPr>
        <p:spPr/>
        <p:txBody>
          <a:bodyPr/>
          <a:lstStyle/>
          <a:p>
            <a:r>
              <a:rPr lang="en-US" dirty="0" smtClean="0"/>
              <a:t>Challenges gifted students face</a:t>
            </a:r>
            <a:endParaRPr lang="en-US" dirty="0"/>
          </a:p>
        </p:txBody>
      </p:sp>
    </p:spTree>
    <p:extLst>
      <p:ext uri="{BB962C8B-B14F-4D97-AF65-F5344CB8AC3E}">
        <p14:creationId xmlns:p14="http://schemas.microsoft.com/office/powerpoint/2010/main" val="40467354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US" dirty="0" smtClean="0"/>
              <a:t>Individualized attention</a:t>
            </a:r>
          </a:p>
          <a:p>
            <a:r>
              <a:rPr lang="en-US" dirty="0" smtClean="0"/>
              <a:t>Expanded course selection</a:t>
            </a:r>
          </a:p>
          <a:p>
            <a:r>
              <a:rPr lang="en-US" dirty="0" smtClean="0"/>
              <a:t>Flexibility and Pacing</a:t>
            </a:r>
          </a:p>
          <a:p>
            <a:r>
              <a:rPr lang="en-US" dirty="0" smtClean="0"/>
              <a:t>Reduce of social pressures</a:t>
            </a:r>
          </a:p>
          <a:p>
            <a:r>
              <a:rPr lang="en-US" dirty="0" smtClean="0"/>
              <a:t>Establish connections with peers</a:t>
            </a:r>
          </a:p>
          <a:p>
            <a:r>
              <a:rPr lang="en-US" dirty="0" smtClean="0"/>
              <a:t>Allows students to explore more advanced courses</a:t>
            </a:r>
          </a:p>
          <a:p>
            <a:pPr marL="45720" indent="0">
              <a:buNone/>
            </a:pPr>
            <a:endParaRPr lang="en-US" dirty="0"/>
          </a:p>
        </p:txBody>
      </p:sp>
      <p:sp>
        <p:nvSpPr>
          <p:cNvPr id="5" name="Title 4"/>
          <p:cNvSpPr>
            <a:spLocks noGrp="1"/>
          </p:cNvSpPr>
          <p:nvPr>
            <p:ph type="title"/>
          </p:nvPr>
        </p:nvSpPr>
        <p:spPr/>
        <p:txBody>
          <a:bodyPr/>
          <a:lstStyle/>
          <a:p>
            <a:r>
              <a:rPr lang="en-US" dirty="0" smtClean="0"/>
              <a:t>Benefits of an</a:t>
            </a:r>
            <a:br>
              <a:rPr lang="en-US" dirty="0" smtClean="0"/>
            </a:br>
            <a:r>
              <a:rPr lang="en-US" dirty="0" smtClean="0"/>
              <a:t> online environment</a:t>
            </a:r>
            <a:endParaRPr lang="en-US" dirty="0"/>
          </a:p>
        </p:txBody>
      </p:sp>
    </p:spTree>
    <p:extLst>
      <p:ext uri="{BB962C8B-B14F-4D97-AF65-F5344CB8AC3E}">
        <p14:creationId xmlns:p14="http://schemas.microsoft.com/office/powerpoint/2010/main" val="33307747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p:txBody>
          <a:bodyPr>
            <a:normAutofit fontScale="92500"/>
          </a:bodyPr>
          <a:lstStyle/>
          <a:p>
            <a:r>
              <a:rPr lang="en-US" sz="2000" dirty="0" smtClean="0"/>
              <a:t>Balance individual and collaborative activities</a:t>
            </a:r>
          </a:p>
          <a:p>
            <a:r>
              <a:rPr lang="en-US" sz="2000" dirty="0" smtClean="0"/>
              <a:t>Provide flexibility/pacing</a:t>
            </a:r>
          </a:p>
          <a:p>
            <a:r>
              <a:rPr lang="en-US" sz="2000" dirty="0" smtClean="0"/>
              <a:t>Provide clear, consistent, and specific feedback</a:t>
            </a:r>
          </a:p>
          <a:p>
            <a:r>
              <a:rPr lang="en-US" sz="2000" dirty="0"/>
              <a:t>Create highly engaging and interactive learning </a:t>
            </a:r>
            <a:r>
              <a:rPr lang="en-US" sz="2000" dirty="0" smtClean="0"/>
              <a:t>environment</a:t>
            </a:r>
          </a:p>
          <a:p>
            <a:r>
              <a:rPr lang="en-US" sz="2000" dirty="0"/>
              <a:t>Provide highly adaptive curriculum (so </a:t>
            </a:r>
            <a:r>
              <a:rPr lang="en-US" sz="2000" dirty="0" smtClean="0"/>
              <a:t>it constantly assesses </a:t>
            </a:r>
            <a:r>
              <a:rPr lang="en-US" sz="2000" dirty="0"/>
              <a:t>and evaluate students </a:t>
            </a:r>
            <a:r>
              <a:rPr lang="en-US" sz="2000" dirty="0" smtClean="0"/>
              <a:t>understanding)</a:t>
            </a:r>
            <a:endParaRPr lang="en-US" sz="2000" dirty="0"/>
          </a:p>
          <a:p>
            <a:endParaRPr lang="en-US" sz="2000" dirty="0"/>
          </a:p>
          <a:p>
            <a:endParaRPr lang="en-US" sz="2000" dirty="0"/>
          </a:p>
        </p:txBody>
      </p:sp>
      <p:sp>
        <p:nvSpPr>
          <p:cNvPr id="6" name="Content Placeholder 5"/>
          <p:cNvSpPr>
            <a:spLocks noGrp="1"/>
          </p:cNvSpPr>
          <p:nvPr>
            <p:ph sz="half" idx="2"/>
          </p:nvPr>
        </p:nvSpPr>
        <p:spPr/>
        <p:txBody>
          <a:bodyPr>
            <a:normAutofit fontScale="92500"/>
          </a:bodyPr>
          <a:lstStyle/>
          <a:p>
            <a:r>
              <a:rPr lang="en-US" sz="2000" dirty="0" smtClean="0"/>
              <a:t>Provide meaningful communication with peers</a:t>
            </a:r>
          </a:p>
          <a:p>
            <a:r>
              <a:rPr lang="en-US" sz="2000" dirty="0" smtClean="0"/>
              <a:t>Incorporate Multiple Intelligences</a:t>
            </a:r>
          </a:p>
          <a:p>
            <a:r>
              <a:rPr lang="en-US" sz="2000" dirty="0" smtClean="0"/>
              <a:t>Allow students to be creative</a:t>
            </a:r>
          </a:p>
          <a:p>
            <a:r>
              <a:rPr lang="en-US" sz="2000" dirty="0" smtClean="0"/>
              <a:t>Provide </a:t>
            </a:r>
            <a:r>
              <a:rPr lang="en-US" sz="2000" dirty="0"/>
              <a:t>highly adaptive curriculum (so it can constantly assess and evaluate students </a:t>
            </a:r>
            <a:r>
              <a:rPr lang="en-US" sz="2000" dirty="0" smtClean="0"/>
              <a:t>understanding</a:t>
            </a:r>
          </a:p>
          <a:p>
            <a:r>
              <a:rPr lang="en-US" sz="2000" dirty="0"/>
              <a:t>Provide synchronous opportunities so students can communicate in real time</a:t>
            </a:r>
          </a:p>
          <a:p>
            <a:endParaRPr lang="en-US" sz="2000" dirty="0" smtClean="0"/>
          </a:p>
        </p:txBody>
      </p:sp>
      <p:sp>
        <p:nvSpPr>
          <p:cNvPr id="4" name="Title 3"/>
          <p:cNvSpPr>
            <a:spLocks noGrp="1"/>
          </p:cNvSpPr>
          <p:nvPr>
            <p:ph type="title"/>
          </p:nvPr>
        </p:nvSpPr>
        <p:spPr/>
        <p:txBody>
          <a:bodyPr/>
          <a:lstStyle/>
          <a:p>
            <a:r>
              <a:rPr lang="en-US" dirty="0" smtClean="0"/>
              <a:t>Strategies to Help </a:t>
            </a:r>
            <a:br>
              <a:rPr lang="en-US" dirty="0" smtClean="0"/>
            </a:br>
            <a:r>
              <a:rPr lang="en-US" dirty="0" smtClean="0"/>
              <a:t>gifted students</a:t>
            </a:r>
            <a:endParaRPr lang="en-US" dirty="0"/>
          </a:p>
        </p:txBody>
      </p:sp>
    </p:spTree>
    <p:extLst>
      <p:ext uri="{BB962C8B-B14F-4D97-AF65-F5344CB8AC3E}">
        <p14:creationId xmlns:p14="http://schemas.microsoft.com/office/powerpoint/2010/main" val="12623130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smtClean="0"/>
              <a:t>Create highly engaging and interactive learning environment</a:t>
            </a:r>
          </a:p>
          <a:p>
            <a:r>
              <a:rPr lang="en-US" dirty="0" smtClean="0"/>
              <a:t>Provide synchronous opportunities so students can communicate in real time</a:t>
            </a:r>
          </a:p>
          <a:p>
            <a:r>
              <a:rPr lang="en-US" dirty="0" smtClean="0"/>
              <a:t>Provide highly adaptive curriculum (so it can constantly assess and evaluate students understanding</a:t>
            </a:r>
            <a:endParaRPr lang="en-US" dirty="0"/>
          </a:p>
        </p:txBody>
      </p:sp>
      <p:sp>
        <p:nvSpPr>
          <p:cNvPr id="4" name="Title 3"/>
          <p:cNvSpPr>
            <a:spLocks noGrp="1"/>
          </p:cNvSpPr>
          <p:nvPr>
            <p:ph type="title"/>
          </p:nvPr>
        </p:nvSpPr>
        <p:spPr/>
        <p:txBody>
          <a:bodyPr/>
          <a:lstStyle/>
          <a:p>
            <a:r>
              <a:rPr lang="en-US" dirty="0" smtClean="0"/>
              <a:t>Strategies to Help </a:t>
            </a:r>
            <a:br>
              <a:rPr lang="en-US" dirty="0" smtClean="0"/>
            </a:br>
            <a:r>
              <a:rPr lang="en-US" dirty="0" smtClean="0"/>
              <a:t>gifted students</a:t>
            </a:r>
            <a:endParaRPr lang="en-US" dirty="0"/>
          </a:p>
        </p:txBody>
      </p:sp>
    </p:spTree>
    <p:extLst>
      <p:ext uri="{BB962C8B-B14F-4D97-AF65-F5344CB8AC3E}">
        <p14:creationId xmlns:p14="http://schemas.microsoft.com/office/powerpoint/2010/main" val="16198056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At risk students</a:t>
            </a:r>
            <a:endParaRPr lang="en-US" dirty="0"/>
          </a:p>
        </p:txBody>
      </p:sp>
    </p:spTree>
    <p:extLst>
      <p:ext uri="{BB962C8B-B14F-4D97-AF65-F5344CB8AC3E}">
        <p14:creationId xmlns:p14="http://schemas.microsoft.com/office/powerpoint/2010/main" val="4201283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a:bodyPr>
          <a:lstStyle/>
          <a:p>
            <a:r>
              <a:rPr lang="en-US" dirty="0" smtClean="0"/>
              <a:t>Online learning offers unique benefits to students with a variety of disabilities.</a:t>
            </a:r>
          </a:p>
          <a:p>
            <a:r>
              <a:rPr lang="en-US" dirty="0" smtClean="0"/>
              <a:t>While students with disabilities may face unique challenges in the online setting, there are many modifications, accommodations, and levels of support that can increase student success.</a:t>
            </a:r>
          </a:p>
          <a:p>
            <a:r>
              <a:rPr lang="en-US" dirty="0" smtClean="0"/>
              <a:t>Currently, there are no specific federal guidelines regulating special education in the online setting, online programs do fall under IDEA. </a:t>
            </a:r>
            <a:endParaRPr lang="en-US" dirty="0"/>
          </a:p>
        </p:txBody>
      </p:sp>
      <p:sp>
        <p:nvSpPr>
          <p:cNvPr id="2" name="Title 1"/>
          <p:cNvSpPr>
            <a:spLocks noGrp="1"/>
          </p:cNvSpPr>
          <p:nvPr>
            <p:ph type="title"/>
          </p:nvPr>
        </p:nvSpPr>
        <p:spPr/>
        <p:txBody>
          <a:bodyPr/>
          <a:lstStyle/>
          <a:p>
            <a:r>
              <a:rPr lang="en-US" dirty="0"/>
              <a:t>Introduction</a:t>
            </a:r>
          </a:p>
        </p:txBody>
      </p:sp>
    </p:spTree>
    <p:extLst>
      <p:ext uri="{BB962C8B-B14F-4D97-AF65-F5344CB8AC3E}">
        <p14:creationId xmlns:p14="http://schemas.microsoft.com/office/powerpoint/2010/main" val="41204701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marL="0" indent="0">
              <a:buNone/>
            </a:pPr>
            <a:r>
              <a:rPr lang="en-US" dirty="0" smtClean="0"/>
              <a:t>An online environment can provide at risk students with flexibility and the ability to take control of their learning</a:t>
            </a:r>
          </a:p>
          <a:p>
            <a:r>
              <a:rPr lang="en-US" dirty="0" smtClean="0"/>
              <a:t>Engagement is the key </a:t>
            </a:r>
          </a:p>
          <a:p>
            <a:r>
              <a:rPr lang="en-US" dirty="0" smtClean="0"/>
              <a:t>Students need to feel successful early on in order to stick with it</a:t>
            </a:r>
          </a:p>
          <a:p>
            <a:r>
              <a:rPr lang="en-US" dirty="0" smtClean="0"/>
              <a:t>Teachers need to build positive relationships to promote confidence</a:t>
            </a:r>
          </a:p>
          <a:p>
            <a:r>
              <a:rPr lang="en-US" dirty="0" smtClean="0"/>
              <a:t>Steady communication with support team is necessary for students who are not taking responsibility for their learning</a:t>
            </a:r>
          </a:p>
          <a:p>
            <a:endParaRPr lang="en-US" dirty="0" smtClean="0"/>
          </a:p>
          <a:p>
            <a:endParaRPr lang="en-US" dirty="0" smtClean="0"/>
          </a:p>
          <a:p>
            <a:endParaRPr lang="en-US" dirty="0"/>
          </a:p>
        </p:txBody>
      </p:sp>
      <p:sp>
        <p:nvSpPr>
          <p:cNvPr id="4" name="Title 3"/>
          <p:cNvSpPr>
            <a:spLocks noGrp="1"/>
          </p:cNvSpPr>
          <p:nvPr>
            <p:ph type="title"/>
          </p:nvPr>
        </p:nvSpPr>
        <p:spPr/>
        <p:txBody>
          <a:bodyPr/>
          <a:lstStyle/>
          <a:p>
            <a:r>
              <a:rPr lang="en-US" dirty="0" smtClean="0"/>
              <a:t>At Risk Students	</a:t>
            </a:r>
            <a:endParaRPr lang="en-US" dirty="0"/>
          </a:p>
        </p:txBody>
      </p:sp>
    </p:spTree>
    <p:extLst>
      <p:ext uri="{BB962C8B-B14F-4D97-AF65-F5344CB8AC3E}">
        <p14:creationId xmlns:p14="http://schemas.microsoft.com/office/powerpoint/2010/main" val="5143842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“We don’t really know at this point which [methods] tend to be the most effective…We need to get a much more fine-grained level of understanding.”</a:t>
            </a:r>
          </a:p>
          <a:p>
            <a:pPr lvl="1"/>
            <a:r>
              <a:rPr lang="en-US" sz="2000" dirty="0" smtClean="0"/>
              <a:t>Cathy Cavanaugh, University of Florida</a:t>
            </a:r>
          </a:p>
        </p:txBody>
      </p:sp>
      <p:sp>
        <p:nvSpPr>
          <p:cNvPr id="2" name="Title 1"/>
          <p:cNvSpPr>
            <a:spLocks noGrp="1"/>
          </p:cNvSpPr>
          <p:nvPr>
            <p:ph type="title"/>
          </p:nvPr>
        </p:nvSpPr>
        <p:spPr/>
        <p:txBody>
          <a:bodyPr>
            <a:normAutofit fontScale="90000"/>
          </a:bodyPr>
          <a:lstStyle/>
          <a:p>
            <a:r>
              <a:rPr lang="en-US" dirty="0" smtClean="0"/>
              <a:t>Available Research: Online learning for students from special populations</a:t>
            </a:r>
            <a:endParaRPr lang="en-US" dirty="0"/>
          </a:p>
        </p:txBody>
      </p:sp>
    </p:spTree>
    <p:extLst>
      <p:ext uri="{BB962C8B-B14F-4D97-AF65-F5344CB8AC3E}">
        <p14:creationId xmlns:p14="http://schemas.microsoft.com/office/powerpoint/2010/main" val="10598315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1" y="1719071"/>
            <a:ext cx="8839200" cy="4407408"/>
          </a:xfrm>
        </p:spPr>
        <p:txBody>
          <a:bodyPr/>
          <a:lstStyle/>
          <a:p>
            <a:pPr marL="45720" indent="0">
              <a:buNone/>
            </a:pPr>
            <a:r>
              <a:rPr lang="en-US" dirty="0"/>
              <a:t>Scenarios retrieved from NSBA </a:t>
            </a:r>
            <a:r>
              <a:rPr lang="en-US" dirty="0" smtClean="0"/>
              <a:t>   	</a:t>
            </a:r>
            <a:r>
              <a:rPr lang="en-US" u="sng" dirty="0" smtClean="0">
                <a:hlinkClick r:id="rId2"/>
              </a:rPr>
              <a:t>http</a:t>
            </a:r>
            <a:r>
              <a:rPr lang="en-US" u="sng" dirty="0">
                <a:hlinkClick r:id="rId2"/>
              </a:rPr>
              <a:t>://legalclips.nsba.org/?page_id=2</a:t>
            </a:r>
            <a:r>
              <a:rPr lang="en-US" dirty="0"/>
              <a:t> </a:t>
            </a:r>
          </a:p>
          <a:p>
            <a:pPr marL="45720" indent="0">
              <a:buNone/>
            </a:pPr>
            <a:r>
              <a:rPr lang="en-US" dirty="0"/>
              <a:t>Rice, Kerry.  (2012</a:t>
            </a:r>
            <a:r>
              <a:rPr lang="en-US" i="1" dirty="0"/>
              <a:t>).   Making the Move to K-12 Online </a:t>
            </a:r>
            <a:r>
              <a:rPr lang="en-US" i="1" dirty="0" smtClean="0"/>
              <a:t>     	Teaching</a:t>
            </a:r>
            <a:r>
              <a:rPr lang="en-US" i="1" dirty="0"/>
              <a:t>: Research-Based Strategies and Practices. </a:t>
            </a:r>
            <a:endParaRPr lang="en-US" dirty="0"/>
          </a:p>
          <a:p>
            <a:pPr marL="45720" indent="0">
              <a:buNone/>
            </a:pPr>
            <a:r>
              <a:rPr lang="en-US" dirty="0" smtClean="0"/>
              <a:t>    	Boston</a:t>
            </a:r>
            <a:r>
              <a:rPr lang="en-US" dirty="0"/>
              <a:t>, MA : Pearson.</a:t>
            </a:r>
          </a:p>
          <a:p>
            <a:pPr marL="45720" indent="0">
              <a:buNone/>
            </a:pPr>
            <a:r>
              <a:rPr lang="en-US" dirty="0"/>
              <a:t>Ash, K., </a:t>
            </a:r>
            <a:r>
              <a:rPr lang="en-US" dirty="0" err="1"/>
              <a:t>Quillen</a:t>
            </a:r>
            <a:r>
              <a:rPr lang="en-US" dirty="0"/>
              <a:t>, I., &amp; O'Conner, M. C. (</a:t>
            </a:r>
            <a:r>
              <a:rPr lang="en-US" dirty="0" err="1"/>
              <a:t>n.d.</a:t>
            </a:r>
            <a:r>
              <a:rPr lang="en-US" dirty="0"/>
              <a:t>). E-learning for </a:t>
            </a:r>
            <a:r>
              <a:rPr lang="en-US" dirty="0" smtClean="0"/>
              <a:t>	special </a:t>
            </a:r>
            <a:r>
              <a:rPr lang="en-US" dirty="0"/>
              <a:t>populations. (2011). </a:t>
            </a:r>
            <a:r>
              <a:rPr lang="en-US" i="1" dirty="0"/>
              <a:t>EDUCATION WEEK</a:t>
            </a:r>
            <a:r>
              <a:rPr lang="en-US" dirty="0"/>
              <a:t>, </a:t>
            </a:r>
            <a:r>
              <a:rPr lang="en-US" i="1" dirty="0"/>
              <a:t>31</a:t>
            </a:r>
            <a:r>
              <a:rPr lang="en-US" dirty="0"/>
              <a:t>(1</a:t>
            </a:r>
            <a:r>
              <a:rPr lang="en-US" dirty="0" smtClean="0"/>
              <a:t>),1-13</a:t>
            </a:r>
            <a:r>
              <a:rPr lang="en-US" dirty="0"/>
              <a:t>. </a:t>
            </a:r>
            <a:r>
              <a:rPr lang="en-US" dirty="0" smtClean="0"/>
              <a:t>	Retrieved </a:t>
            </a:r>
            <a:r>
              <a:rPr lang="en-US" dirty="0"/>
              <a:t>from </a:t>
            </a:r>
            <a:r>
              <a:rPr lang="en-US" dirty="0" smtClean="0"/>
              <a:t>	</a:t>
            </a:r>
            <a:r>
              <a:rPr lang="en-US" dirty="0" smtClean="0">
                <a:hlinkClick r:id="rId3"/>
              </a:rPr>
              <a:t>http</a:t>
            </a:r>
            <a:r>
              <a:rPr lang="en-US" dirty="0">
                <a:hlinkClick r:id="rId3"/>
              </a:rPr>
              <a:t>://</a:t>
            </a:r>
            <a:r>
              <a:rPr lang="en-US" dirty="0" smtClean="0">
                <a:hlinkClick r:id="rId3"/>
              </a:rPr>
              <a:t>1educator.files.wordpress.com/2011/08/educatio</a:t>
            </a:r>
            <a:r>
              <a:rPr lang="en-US" dirty="0" smtClean="0"/>
              <a:t>	n_week_elearning_specialpopulations_8-24-2011.pdf</a:t>
            </a:r>
            <a:endParaRPr lang="en-US" dirty="0"/>
          </a:p>
          <a:p>
            <a:pPr marL="45720" indent="0">
              <a:buNone/>
            </a:pPr>
            <a:r>
              <a:rPr lang="en-US" dirty="0" smtClean="0"/>
              <a:t>Challenges gifted students </a:t>
            </a:r>
            <a:r>
              <a:rPr lang="en-US" dirty="0"/>
              <a:t>face retrieved from </a:t>
            </a:r>
            <a:r>
              <a:rPr lang="en-US" dirty="0" smtClean="0"/>
              <a:t>	</a:t>
            </a:r>
            <a:r>
              <a:rPr lang="en-US" dirty="0" smtClean="0">
                <a:hlinkClick r:id="rId4"/>
              </a:rPr>
              <a:t>http</a:t>
            </a:r>
            <a:r>
              <a:rPr lang="en-US" dirty="0">
                <a:hlinkClick r:id="rId4"/>
              </a:rPr>
              <a:t>://</a:t>
            </a:r>
            <a:r>
              <a:rPr lang="en-US" dirty="0" smtClean="0">
                <a:hlinkClick r:id="rId4"/>
              </a:rPr>
              <a:t>www.sengifted.org/archives/articles/gifted-kids-at-</a:t>
            </a:r>
            <a:r>
              <a:rPr lang="en-US" dirty="0" smtClean="0"/>
              <a:t>	risk-</a:t>
            </a:r>
            <a:r>
              <a:rPr lang="en-US" dirty="0" err="1" smtClean="0"/>
              <a:t>whos</a:t>
            </a:r>
            <a:r>
              <a:rPr lang="en-US" dirty="0" smtClean="0"/>
              <a:t>-listening</a:t>
            </a:r>
            <a:endParaRPr lang="en-US" dirty="0"/>
          </a:p>
        </p:txBody>
      </p:sp>
      <p:sp>
        <p:nvSpPr>
          <p:cNvPr id="3" name="Title 2"/>
          <p:cNvSpPr>
            <a:spLocks noGrp="1"/>
          </p:cNvSpPr>
          <p:nvPr>
            <p:ph type="title"/>
          </p:nvPr>
        </p:nvSpPr>
        <p:spPr/>
        <p:txBody>
          <a:bodyPr/>
          <a:lstStyle/>
          <a:p>
            <a:r>
              <a:rPr lang="en-US" dirty="0" smtClean="0"/>
              <a:t>Resources</a:t>
            </a:r>
            <a:endParaRPr lang="en-US" dirty="0"/>
          </a:p>
        </p:txBody>
      </p:sp>
    </p:spTree>
    <p:extLst>
      <p:ext uri="{BB962C8B-B14F-4D97-AF65-F5344CB8AC3E}">
        <p14:creationId xmlns:p14="http://schemas.microsoft.com/office/powerpoint/2010/main" val="11249372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a:t>Challenges gifted students face retrieved from</a:t>
            </a:r>
            <a:endParaRPr lang="en-US" dirty="0" smtClean="0"/>
          </a:p>
          <a:p>
            <a:pPr marL="45720" indent="0">
              <a:buNone/>
            </a:pPr>
            <a:r>
              <a:rPr lang="en-US" dirty="0" smtClean="0"/>
              <a:t>	</a:t>
            </a:r>
            <a:r>
              <a:rPr lang="en-US" dirty="0" smtClean="0">
                <a:hlinkClick r:id="rId2"/>
              </a:rPr>
              <a:t>http</a:t>
            </a:r>
            <a:r>
              <a:rPr lang="en-US" dirty="0">
                <a:hlinkClick r:id="rId2"/>
              </a:rPr>
              <a:t>://</a:t>
            </a:r>
            <a:r>
              <a:rPr lang="en-US" dirty="0" smtClean="0">
                <a:hlinkClick r:id="rId2"/>
              </a:rPr>
              <a:t>www.cde.state.co.us/RtI/downloads/PDF/Unit4_O</a:t>
            </a:r>
            <a:r>
              <a:rPr lang="en-US" dirty="0" smtClean="0"/>
              <a:t>	bstaclesGifted.pdf</a:t>
            </a:r>
            <a:endParaRPr lang="en-US" dirty="0"/>
          </a:p>
        </p:txBody>
      </p:sp>
      <p:sp>
        <p:nvSpPr>
          <p:cNvPr id="3" name="Title 2"/>
          <p:cNvSpPr>
            <a:spLocks noGrp="1"/>
          </p:cNvSpPr>
          <p:nvPr>
            <p:ph type="title"/>
          </p:nvPr>
        </p:nvSpPr>
        <p:spPr/>
        <p:txBody>
          <a:bodyPr/>
          <a:lstStyle/>
          <a:p>
            <a:r>
              <a:rPr lang="en-US" dirty="0" smtClean="0"/>
              <a:t>Resources</a:t>
            </a:r>
            <a:endParaRPr lang="en-US" dirty="0"/>
          </a:p>
        </p:txBody>
      </p:sp>
    </p:spTree>
    <p:extLst>
      <p:ext uri="{BB962C8B-B14F-4D97-AF65-F5344CB8AC3E}">
        <p14:creationId xmlns:p14="http://schemas.microsoft.com/office/powerpoint/2010/main" val="10327033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Breakout sessions</a:t>
            </a:r>
            <a:endParaRPr lang="en-US" dirty="0"/>
          </a:p>
        </p:txBody>
      </p:sp>
    </p:spTree>
    <p:extLst>
      <p:ext uri="{BB962C8B-B14F-4D97-AF65-F5344CB8AC3E}">
        <p14:creationId xmlns:p14="http://schemas.microsoft.com/office/powerpoint/2010/main" val="5673088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t>The </a:t>
            </a:r>
            <a:r>
              <a:rPr lang="en-US" dirty="0"/>
              <a:t>USA Today reports that the United States Department of Education’s Office for Civil Rights has sent a letter to school officials across the United States informing school districts that they must give disabled students equal access to extracurricular </a:t>
            </a:r>
            <a:r>
              <a:rPr lang="en-US" dirty="0" smtClean="0"/>
              <a:t>activities. According </a:t>
            </a:r>
            <a:r>
              <a:rPr lang="en-US" dirty="0"/>
              <a:t>to the Laws, is this legal</a:t>
            </a:r>
            <a:r>
              <a:rPr lang="en-US" dirty="0" smtClean="0"/>
              <a:t>?</a:t>
            </a:r>
          </a:p>
          <a:p>
            <a:pPr marL="45720" indent="0">
              <a:buNone/>
            </a:pPr>
            <a:endParaRPr lang="en-US" dirty="0"/>
          </a:p>
        </p:txBody>
      </p:sp>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Scenario #1</a:t>
            </a: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39862142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752600"/>
            <a:ext cx="8407893" cy="4407408"/>
          </a:xfrm>
        </p:spPr>
        <p:txBody>
          <a:bodyPr/>
          <a:lstStyle/>
          <a:p>
            <a:pPr marL="0" indent="0">
              <a:buNone/>
            </a:pPr>
            <a:r>
              <a:rPr lang="en-US" dirty="0" smtClean="0"/>
              <a:t>A </a:t>
            </a:r>
            <a:r>
              <a:rPr lang="en-US" dirty="0"/>
              <a:t>mother contacted T and T Community Care Center, a private daycare provider, about enrolling her daughter there. After disclosing to T and T Community Care Center that the child suffers from a tree nut allergy, the mother was informed that T and T could not enroll the child because it lacked the staffing to meet the child’s special needs and attending liability issues. The mother filed suit against T and T, alleging its decision to refuse admission amounted to discrimination on the basis of a disability in violation of Section 504.</a:t>
            </a:r>
          </a:p>
        </p:txBody>
      </p:sp>
      <p:sp>
        <p:nvSpPr>
          <p:cNvPr id="3" name="Title 2"/>
          <p:cNvSpPr>
            <a:spLocks noGrp="1"/>
          </p:cNvSpPr>
          <p:nvPr>
            <p:ph type="title"/>
          </p:nvPr>
        </p:nvSpPr>
        <p:spPr/>
        <p:txBody>
          <a:bodyPr/>
          <a:lstStyle/>
          <a:p>
            <a:r>
              <a:rPr lang="en-US" dirty="0" smtClean="0"/>
              <a:t>Scenario #2</a:t>
            </a:r>
            <a:endParaRPr lang="en-US" dirty="0"/>
          </a:p>
        </p:txBody>
      </p:sp>
    </p:spTree>
    <p:extLst>
      <p:ext uri="{BB962C8B-B14F-4D97-AF65-F5344CB8AC3E}">
        <p14:creationId xmlns:p14="http://schemas.microsoft.com/office/powerpoint/2010/main" val="17200167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681729"/>
          </a:xfrm>
        </p:spPr>
        <p:txBody>
          <a:bodyPr>
            <a:normAutofit/>
          </a:bodyPr>
          <a:lstStyle/>
          <a:p>
            <a:r>
              <a:rPr lang="en-US" dirty="0"/>
              <a:t>The boy entered kindergarten in 2007 and by January 2008 was promoted to the first grade and evaluated for gifted education. He was identified as gifted in May 2008. J.P.’s education went well, the suit states, until the second half of the 2009-10 school year, when he “began to experience peer harassment,” including comments, gestures (some of a sexual nature), aggression, and one instance of a notebook containing derogatory writing and drawings of the boy. According to the suit, J.P.’s behavior deteriorated to the point he began injuring himself. Although the teacher and a counselor wanted an evaluation done, the unidentified principal’s policy was to reject efforts to get any students evaluated for </a:t>
            </a:r>
            <a:r>
              <a:rPr lang="en-US" dirty="0" smtClean="0"/>
              <a:t>disabilities.</a:t>
            </a:r>
            <a:endParaRPr lang="en-US" dirty="0"/>
          </a:p>
          <a:p>
            <a:endParaRPr lang="en-US" dirty="0"/>
          </a:p>
        </p:txBody>
      </p:sp>
      <p:sp>
        <p:nvSpPr>
          <p:cNvPr id="2" name="Title 1"/>
          <p:cNvSpPr>
            <a:spLocks noGrp="1"/>
          </p:cNvSpPr>
          <p:nvPr>
            <p:ph type="title"/>
          </p:nvPr>
        </p:nvSpPr>
        <p:spPr/>
        <p:txBody>
          <a:bodyPr>
            <a:normAutofit fontScale="90000"/>
          </a:bodyPr>
          <a:lstStyle/>
          <a:p>
            <a:r>
              <a:rPr lang="en-US" dirty="0"/>
              <a:t>Scenario # 3</a:t>
            </a:r>
            <a:br>
              <a:rPr lang="en-US" dirty="0"/>
            </a:br>
            <a:endParaRPr lang="en-US" dirty="0"/>
          </a:p>
        </p:txBody>
      </p:sp>
    </p:spTree>
    <p:extLst>
      <p:ext uri="{BB962C8B-B14F-4D97-AF65-F5344CB8AC3E}">
        <p14:creationId xmlns:p14="http://schemas.microsoft.com/office/powerpoint/2010/main" val="38806720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You have just been told that your English Literature 101 course will consist of only gifted students.  What can you do to ensure your students will be successful in this course?  What roadblocks should you avoid?</a:t>
            </a:r>
            <a:endParaRPr lang="en-US" dirty="0"/>
          </a:p>
        </p:txBody>
      </p:sp>
      <p:sp>
        <p:nvSpPr>
          <p:cNvPr id="3" name="Title 2"/>
          <p:cNvSpPr>
            <a:spLocks noGrp="1"/>
          </p:cNvSpPr>
          <p:nvPr>
            <p:ph type="title"/>
          </p:nvPr>
        </p:nvSpPr>
        <p:spPr/>
        <p:txBody>
          <a:bodyPr/>
          <a:lstStyle/>
          <a:p>
            <a:r>
              <a:rPr lang="en-US" dirty="0" smtClean="0"/>
              <a:t>Scenario 4</a:t>
            </a:r>
            <a:endParaRPr lang="en-US" dirty="0"/>
          </a:p>
        </p:txBody>
      </p:sp>
    </p:spTree>
    <p:extLst>
      <p:ext uri="{BB962C8B-B14F-4D97-AF65-F5344CB8AC3E}">
        <p14:creationId xmlns:p14="http://schemas.microsoft.com/office/powerpoint/2010/main" val="19989768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a:bodyPr>
          <a:lstStyle/>
          <a:p>
            <a:r>
              <a:rPr lang="en-US" sz="2000" dirty="0" smtClean="0"/>
              <a:t>Technology resources that reduce barriers to learning for students with disabilities in the traditional and online setting</a:t>
            </a:r>
          </a:p>
          <a:p>
            <a:r>
              <a:rPr lang="en-US" sz="2000" dirty="0" smtClean="0"/>
              <a:t>Assistive technologies help students access information and demonstrate their understanding </a:t>
            </a:r>
          </a:p>
          <a:p>
            <a:endParaRPr lang="en-US" dirty="0" smtClean="0"/>
          </a:p>
          <a:p>
            <a:endParaRPr lang="en-US" dirty="0"/>
          </a:p>
        </p:txBody>
      </p:sp>
      <p:sp>
        <p:nvSpPr>
          <p:cNvPr id="4" name="Content Placeholder 3"/>
          <p:cNvSpPr>
            <a:spLocks noGrp="1"/>
          </p:cNvSpPr>
          <p:nvPr>
            <p:ph sz="half" idx="2"/>
          </p:nvPr>
        </p:nvSpPr>
        <p:spPr/>
        <p:txBody>
          <a:bodyPr>
            <a:normAutofit/>
          </a:bodyPr>
          <a:lstStyle/>
          <a:p>
            <a:r>
              <a:rPr lang="en-US" sz="2000" dirty="0" smtClean="0"/>
              <a:t>Examples of Assistive Technologies in Online Setting:</a:t>
            </a:r>
          </a:p>
          <a:p>
            <a:pPr lvl="1"/>
            <a:r>
              <a:rPr lang="en-US" sz="2000" dirty="0" smtClean="0"/>
              <a:t>Speech-to Text and Text-to-Speech software</a:t>
            </a:r>
          </a:p>
          <a:p>
            <a:pPr lvl="1"/>
            <a:r>
              <a:rPr lang="en-US" sz="2000" dirty="0" smtClean="0"/>
              <a:t>Talking software</a:t>
            </a:r>
          </a:p>
          <a:p>
            <a:pPr lvl="1"/>
            <a:r>
              <a:rPr lang="en-US" sz="2000" dirty="0" smtClean="0"/>
              <a:t>Word prediction software</a:t>
            </a:r>
          </a:p>
          <a:p>
            <a:pPr lvl="1"/>
            <a:r>
              <a:rPr lang="en-US" sz="2000" dirty="0" smtClean="0"/>
              <a:t>Modified hardware (monitors, keyboards, mice, tablets)</a:t>
            </a:r>
          </a:p>
          <a:p>
            <a:pPr lvl="1"/>
            <a:r>
              <a:rPr lang="en-US" sz="2000" dirty="0" smtClean="0"/>
              <a:t>Screen readers</a:t>
            </a:r>
          </a:p>
          <a:p>
            <a:pPr lvl="1"/>
            <a:endParaRPr lang="en-US" dirty="0" smtClean="0"/>
          </a:p>
          <a:p>
            <a:pPr lvl="1"/>
            <a:endParaRPr lang="en-US" dirty="0"/>
          </a:p>
        </p:txBody>
      </p:sp>
      <p:sp>
        <p:nvSpPr>
          <p:cNvPr id="8" name="Title 7"/>
          <p:cNvSpPr>
            <a:spLocks noGrp="1"/>
          </p:cNvSpPr>
          <p:nvPr>
            <p:ph type="title"/>
          </p:nvPr>
        </p:nvSpPr>
        <p:spPr/>
        <p:txBody>
          <a:bodyPr/>
          <a:lstStyle/>
          <a:p>
            <a:r>
              <a:rPr lang="en-US" dirty="0"/>
              <a:t>Assistive Technologies </a:t>
            </a:r>
          </a:p>
        </p:txBody>
      </p:sp>
    </p:spTree>
    <p:extLst>
      <p:ext uri="{BB962C8B-B14F-4D97-AF65-F5344CB8AC3E}">
        <p14:creationId xmlns:p14="http://schemas.microsoft.com/office/powerpoint/2010/main" val="3834753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052960"/>
            <a:ext cx="6629400" cy="3052440"/>
          </a:xfrm>
        </p:spPr>
        <p:txBody>
          <a:bodyPr>
            <a:normAutofit/>
          </a:bodyPr>
          <a:lstStyle/>
          <a:p>
            <a:pPr algn="ctr"/>
            <a:r>
              <a:rPr lang="en-US" sz="3200" dirty="0"/>
              <a:t>Laws and </a:t>
            </a:r>
            <a:r>
              <a:rPr lang="en-US" sz="3200" dirty="0" smtClean="0"/>
              <a:t>Statutes</a:t>
            </a:r>
            <a:br>
              <a:rPr lang="en-US" sz="3200" dirty="0" smtClean="0"/>
            </a:br>
            <a:r>
              <a:rPr lang="en-US" sz="3200" dirty="0" smtClean="0"/>
              <a:t> for Individuals </a:t>
            </a:r>
            <a:r>
              <a:rPr lang="en-US" sz="3200" dirty="0"/>
              <a:t>with Disabilities</a:t>
            </a:r>
            <a:r>
              <a:rPr lang="en-US" dirty="0"/>
              <a:t/>
            </a:r>
            <a:br>
              <a:rPr lang="en-US" dirty="0"/>
            </a:br>
            <a:endParaRPr lang="en-US" dirty="0"/>
          </a:p>
        </p:txBody>
      </p:sp>
      <p:pic>
        <p:nvPicPr>
          <p:cNvPr id="5" name="Picture 2" descr="C:\Program Files\Microsoft Office\MEDIA\CAGCAT10\j0300840.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1981200"/>
            <a:ext cx="1815084" cy="152887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010400" y="3510077"/>
            <a:ext cx="1891284" cy="523220"/>
          </a:xfrm>
          <a:prstGeom prst="rect">
            <a:avLst/>
          </a:prstGeom>
          <a:noFill/>
        </p:spPr>
        <p:txBody>
          <a:bodyPr wrap="square" rtlCol="0">
            <a:spAutoFit/>
          </a:bodyPr>
          <a:lstStyle/>
          <a:p>
            <a:pPr algn="ctr"/>
            <a:r>
              <a:rPr lang="en-US" sz="1400" dirty="0" smtClean="0"/>
              <a:t>Source: Microsoft Clip Art Gallery</a:t>
            </a:r>
            <a:endParaRPr lang="en-US" sz="1400" dirty="0"/>
          </a:p>
        </p:txBody>
      </p:sp>
    </p:spTree>
    <p:extLst>
      <p:ext uri="{BB962C8B-B14F-4D97-AF65-F5344CB8AC3E}">
        <p14:creationId xmlns:p14="http://schemas.microsoft.com/office/powerpoint/2010/main" val="38524834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0"/>
            <a:r>
              <a:rPr lang="en-US" sz="2200" b="1" dirty="0" smtClean="0"/>
              <a:t>Individuals </a:t>
            </a:r>
            <a:r>
              <a:rPr lang="en-US" sz="2200" b="1" dirty="0"/>
              <a:t>with Disabilities Education Act</a:t>
            </a:r>
            <a:endParaRPr lang="en-US" sz="2200" dirty="0"/>
          </a:p>
          <a:p>
            <a:pPr lvl="0"/>
            <a:r>
              <a:rPr lang="en-US" sz="2200" dirty="0"/>
              <a:t>Provides federal funds to state agencies to guarantee that children with disabilities will receive a free and appropriate public education. </a:t>
            </a:r>
          </a:p>
          <a:p>
            <a:pPr lvl="0"/>
            <a:r>
              <a:rPr lang="en-US" sz="2200" dirty="0"/>
              <a:t>Disabilities are defined as “a physical or mental impairment that substantially limits one or more life activities.” This also includes but not limited to developmental disabilities, hearing impairments, speech and language impairments, visual autism, and traumatic brain injuries.</a:t>
            </a:r>
          </a:p>
          <a:p>
            <a:endParaRPr lang="en-US" sz="2200" dirty="0"/>
          </a:p>
          <a:p>
            <a:r>
              <a:rPr lang="en-US" sz="2200" b="1" u="sng" dirty="0"/>
              <a:t>What teachers should do to ensure you are in compliance?</a:t>
            </a:r>
            <a:endParaRPr lang="en-US" sz="2200" dirty="0"/>
          </a:p>
          <a:p>
            <a:pPr lvl="0"/>
            <a:r>
              <a:rPr lang="en-US" sz="2200" dirty="0"/>
              <a:t>Identify students who qualify for special services</a:t>
            </a:r>
          </a:p>
          <a:p>
            <a:pPr lvl="0"/>
            <a:r>
              <a:rPr lang="en-US" sz="2200" dirty="0"/>
              <a:t>Development and management of an individualized education program (IEP)</a:t>
            </a:r>
          </a:p>
          <a:p>
            <a:endParaRPr lang="en-US" dirty="0"/>
          </a:p>
        </p:txBody>
      </p:sp>
      <p:sp>
        <p:nvSpPr>
          <p:cNvPr id="2" name="Title 1"/>
          <p:cNvSpPr>
            <a:spLocks noGrp="1"/>
          </p:cNvSpPr>
          <p:nvPr>
            <p:ph type="title"/>
          </p:nvPr>
        </p:nvSpPr>
        <p:spPr/>
        <p:txBody>
          <a:bodyPr>
            <a:normAutofit fontScale="90000"/>
          </a:bodyPr>
          <a:lstStyle/>
          <a:p>
            <a:r>
              <a:rPr lang="en-US" b="1" dirty="0" smtClean="0"/>
              <a:t>IDEA</a:t>
            </a:r>
            <a:r>
              <a:rPr lang="en-US" b="1" u="sng" dirty="0" smtClean="0"/>
              <a:t> </a:t>
            </a:r>
            <a:r>
              <a:rPr lang="en-US" dirty="0" smtClean="0"/>
              <a:t/>
            </a:r>
            <a:br>
              <a:rPr lang="en-US" dirty="0" smtClean="0"/>
            </a:br>
            <a:endParaRPr lang="en-US" dirty="0"/>
          </a:p>
        </p:txBody>
      </p:sp>
    </p:spTree>
    <p:extLst>
      <p:ext uri="{BB962C8B-B14F-4D97-AF65-F5344CB8AC3E}">
        <p14:creationId xmlns:p14="http://schemas.microsoft.com/office/powerpoint/2010/main" val="2600641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b="1" dirty="0"/>
              <a:t>Section 504 of Rehabilitation Act</a:t>
            </a:r>
            <a:endParaRPr lang="en-US" dirty="0"/>
          </a:p>
          <a:p>
            <a:pPr lvl="0"/>
            <a:r>
              <a:rPr lang="en-US" dirty="0"/>
              <a:t>Is particularly important to schools because this act defines disabilities more broadly than IDEA and includes most physical and mental impairments.  (Cerebral Palsy and other chronic conditions). </a:t>
            </a:r>
          </a:p>
          <a:p>
            <a:pPr lvl="0"/>
            <a:r>
              <a:rPr lang="en-US" dirty="0"/>
              <a:t>No funds are available for students designated as meeting the criteria for section 504.</a:t>
            </a:r>
          </a:p>
          <a:p>
            <a:endParaRPr lang="en-US" dirty="0"/>
          </a:p>
        </p:txBody>
      </p:sp>
      <p:sp>
        <p:nvSpPr>
          <p:cNvPr id="2" name="Title 1"/>
          <p:cNvSpPr>
            <a:spLocks noGrp="1"/>
          </p:cNvSpPr>
          <p:nvPr>
            <p:ph type="title"/>
          </p:nvPr>
        </p:nvSpPr>
        <p:spPr/>
        <p:txBody>
          <a:bodyPr>
            <a:normAutofit fontScale="90000"/>
          </a:bodyPr>
          <a:lstStyle/>
          <a:p>
            <a:r>
              <a:rPr lang="en-US" b="1" dirty="0"/>
              <a:t>Section 504 of the RA</a:t>
            </a:r>
            <a:r>
              <a:rPr lang="en-US" dirty="0"/>
              <a:t/>
            </a:r>
            <a:br>
              <a:rPr lang="en-US" dirty="0"/>
            </a:br>
            <a:endParaRPr lang="en-US" dirty="0"/>
          </a:p>
        </p:txBody>
      </p:sp>
    </p:spTree>
    <p:extLst>
      <p:ext uri="{BB962C8B-B14F-4D97-AF65-F5344CB8AC3E}">
        <p14:creationId xmlns:p14="http://schemas.microsoft.com/office/powerpoint/2010/main" val="17699401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b="1" dirty="0"/>
              <a:t>American with Disabilities Act</a:t>
            </a:r>
            <a:endParaRPr lang="en-US" dirty="0"/>
          </a:p>
          <a:p>
            <a:pPr lvl="0"/>
            <a:r>
              <a:rPr lang="en-US" dirty="0"/>
              <a:t>Similar to 504 but this act does not address education specifically.</a:t>
            </a:r>
          </a:p>
          <a:p>
            <a:pPr lvl="0"/>
            <a:r>
              <a:rPr lang="en-US" dirty="0"/>
              <a:t>Title I, II, III of ADA is intended to eliminate discrimination against individuals with disabilities in work and public spaces. </a:t>
            </a:r>
          </a:p>
          <a:p>
            <a:pPr lvl="0"/>
            <a:r>
              <a:rPr lang="en-US" dirty="0"/>
              <a:t>In regards to </a:t>
            </a:r>
            <a:r>
              <a:rPr lang="en-US" b="1" dirty="0"/>
              <a:t>education, </a:t>
            </a:r>
            <a:r>
              <a:rPr lang="en-US" dirty="0"/>
              <a:t>ADA applies to those elements of the learning environment that students use to access school.  It also applies to brick-and-mortar facilities, which must be ADA compliant.</a:t>
            </a:r>
          </a:p>
          <a:p>
            <a:endParaRPr lang="en-US" dirty="0"/>
          </a:p>
        </p:txBody>
      </p:sp>
      <p:sp>
        <p:nvSpPr>
          <p:cNvPr id="2" name="Title 1"/>
          <p:cNvSpPr>
            <a:spLocks noGrp="1"/>
          </p:cNvSpPr>
          <p:nvPr>
            <p:ph type="title"/>
          </p:nvPr>
        </p:nvSpPr>
        <p:spPr/>
        <p:txBody>
          <a:bodyPr>
            <a:normAutofit fontScale="90000"/>
          </a:bodyPr>
          <a:lstStyle/>
          <a:p>
            <a:r>
              <a:rPr lang="en-US" b="1" u="sng" dirty="0"/>
              <a:t>ADA</a:t>
            </a:r>
            <a:r>
              <a:rPr lang="en-US" dirty="0"/>
              <a:t/>
            </a:r>
            <a:br>
              <a:rPr lang="en-US" dirty="0"/>
            </a:br>
            <a:endParaRPr lang="en-US" dirty="0"/>
          </a:p>
        </p:txBody>
      </p:sp>
    </p:spTree>
    <p:extLst>
      <p:ext uri="{BB962C8B-B14F-4D97-AF65-F5344CB8AC3E}">
        <p14:creationId xmlns:p14="http://schemas.microsoft.com/office/powerpoint/2010/main" val="21455805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dirty="0" smtClean="0"/>
              <a:t>Students </a:t>
            </a:r>
            <a:r>
              <a:rPr lang="en-US" dirty="0"/>
              <a:t>with disabilities are entitled to the same rights in all public schools regardless of whether that school is a traditional school, a charter school virtual school, or some combination of the three.</a:t>
            </a:r>
          </a:p>
          <a:p>
            <a:pPr marL="0" indent="0">
              <a:buNone/>
            </a:pPr>
            <a:endParaRPr lang="en-US" dirty="0"/>
          </a:p>
          <a:p>
            <a:endParaRPr lang="en-US" dirty="0"/>
          </a:p>
        </p:txBody>
      </p:sp>
      <p:sp>
        <p:nvSpPr>
          <p:cNvPr id="2" name="Title 1"/>
          <p:cNvSpPr>
            <a:spLocks noGrp="1"/>
          </p:cNvSpPr>
          <p:nvPr>
            <p:ph type="title"/>
          </p:nvPr>
        </p:nvSpPr>
        <p:spPr>
          <a:xfrm>
            <a:off x="457200" y="0"/>
            <a:ext cx="8229600" cy="1600200"/>
          </a:xfrm>
        </p:spPr>
        <p:txBody>
          <a:bodyPr>
            <a:normAutofit fontScale="90000"/>
          </a:bodyPr>
          <a:lstStyle/>
          <a:p>
            <a:r>
              <a:rPr lang="en-US" b="1" u="sng" dirty="0" smtClean="0"/>
              <a:t/>
            </a:r>
            <a:br>
              <a:rPr lang="en-US" b="1" u="sng" dirty="0" smtClean="0"/>
            </a:br>
            <a:r>
              <a:rPr lang="en-US" b="1" dirty="0" smtClean="0"/>
              <a:t>Applying Special Education Laws in Online Environments</a:t>
            </a:r>
            <a:r>
              <a:rPr lang="en-US" dirty="0" smtClean="0"/>
              <a:t/>
            </a:r>
            <a:br>
              <a:rPr lang="en-US" dirty="0" smtClean="0"/>
            </a:br>
            <a:endParaRPr lang="en-US" dirty="0"/>
          </a:p>
        </p:txBody>
      </p:sp>
    </p:spTree>
    <p:extLst>
      <p:ext uri="{BB962C8B-B14F-4D97-AF65-F5344CB8AC3E}">
        <p14:creationId xmlns:p14="http://schemas.microsoft.com/office/powerpoint/2010/main" val="21235137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Identifying and evaluating learners in need of Special Education</a:t>
            </a:r>
          </a:p>
          <a:p>
            <a:pPr lvl="0"/>
            <a:r>
              <a:rPr lang="en-US" dirty="0"/>
              <a:t>Creating IEPs</a:t>
            </a:r>
          </a:p>
          <a:p>
            <a:pPr lvl="0"/>
            <a:r>
              <a:rPr lang="en-US" dirty="0"/>
              <a:t>Providing accommodations and modifying lessons and curricula</a:t>
            </a:r>
          </a:p>
          <a:p>
            <a:pPr lvl="0"/>
            <a:r>
              <a:rPr lang="en-US" dirty="0"/>
              <a:t>Contracting for face to face or virtual speech, occupational therapy &amp; social work.</a:t>
            </a:r>
          </a:p>
          <a:p>
            <a:pPr lvl="0"/>
            <a:r>
              <a:rPr lang="en-US" dirty="0"/>
              <a:t>Providing accommodations for testing.</a:t>
            </a:r>
          </a:p>
          <a:p>
            <a:endParaRPr lang="en-US" dirty="0"/>
          </a:p>
        </p:txBody>
      </p:sp>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What are online teachers responsible for?</a:t>
            </a:r>
            <a:r>
              <a:rPr lang="en-US" dirty="0" smtClean="0"/>
              <a:t/>
            </a:r>
            <a:br>
              <a:rPr lang="en-US" dirty="0" smtClean="0"/>
            </a:br>
            <a:endParaRPr lang="en-US" dirty="0"/>
          </a:p>
        </p:txBody>
      </p:sp>
    </p:spTree>
    <p:extLst>
      <p:ext uri="{BB962C8B-B14F-4D97-AF65-F5344CB8AC3E}">
        <p14:creationId xmlns:p14="http://schemas.microsoft.com/office/powerpoint/2010/main" val="157126239"/>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RespondGraph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iRespondQuestion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1270</Words>
  <Application>Microsoft Office PowerPoint</Application>
  <PresentationFormat>On-screen Show (4:3)</PresentationFormat>
  <Paragraphs>156</Paragraphs>
  <Slides>28</Slides>
  <Notes>1</Notes>
  <HiddenSlides>0</HiddenSlides>
  <MMClips>0</MMClips>
  <ScaleCrop>false</ScaleCrop>
  <HeadingPairs>
    <vt:vector size="4" baseType="variant">
      <vt:variant>
        <vt:lpstr>Theme</vt:lpstr>
      </vt:variant>
      <vt:variant>
        <vt:i4>3</vt:i4>
      </vt:variant>
      <vt:variant>
        <vt:lpstr>Slide Titles</vt:lpstr>
      </vt:variant>
      <vt:variant>
        <vt:i4>28</vt:i4>
      </vt:variant>
    </vt:vector>
  </HeadingPairs>
  <TitlesOfParts>
    <vt:vector size="31" baseType="lpstr">
      <vt:lpstr>iRespondGraphMaster</vt:lpstr>
      <vt:lpstr>Grid</vt:lpstr>
      <vt:lpstr>iRespondQuestionMaster</vt:lpstr>
      <vt:lpstr>Supporting Learners with special needs online  </vt:lpstr>
      <vt:lpstr>Introduction</vt:lpstr>
      <vt:lpstr>Assistive Technologies </vt:lpstr>
      <vt:lpstr>Laws and Statutes  for Individuals with Disabilities </vt:lpstr>
      <vt:lpstr>IDEA  </vt:lpstr>
      <vt:lpstr>Section 504 of the RA </vt:lpstr>
      <vt:lpstr>ADA </vt:lpstr>
      <vt:lpstr> Applying Special Education Laws in Online Environments </vt:lpstr>
      <vt:lpstr> What are online teachers responsible for? </vt:lpstr>
      <vt:lpstr>Students with autism</vt:lpstr>
      <vt:lpstr>Autism in the Online Setting </vt:lpstr>
      <vt:lpstr>Online Socialization and Autism</vt:lpstr>
      <vt:lpstr>Gifted students</vt:lpstr>
      <vt:lpstr>Important stats </vt:lpstr>
      <vt:lpstr>Challenges gifted students face</vt:lpstr>
      <vt:lpstr>Benefits of an  online environment</vt:lpstr>
      <vt:lpstr>Strategies to Help  gifted students</vt:lpstr>
      <vt:lpstr>Strategies to Help  gifted students</vt:lpstr>
      <vt:lpstr>At risk students</vt:lpstr>
      <vt:lpstr>At Risk Students </vt:lpstr>
      <vt:lpstr>Available Research: Online learning for students from special populations</vt:lpstr>
      <vt:lpstr>Resources</vt:lpstr>
      <vt:lpstr>Resources</vt:lpstr>
      <vt:lpstr>Breakout sessions</vt:lpstr>
      <vt:lpstr> Scenario #1  </vt:lpstr>
      <vt:lpstr>Scenario #2</vt:lpstr>
      <vt:lpstr>Scenario # 3 </vt:lpstr>
      <vt:lpstr>Scenario 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Laws and Statutes for Individuals with Disabilities</dc:title>
  <dc:creator>Cassandra Crawford</dc:creator>
  <cp:lastModifiedBy>Maggie Phillips</cp:lastModifiedBy>
  <cp:revision>32</cp:revision>
  <dcterms:created xsi:type="dcterms:W3CDTF">2013-04-08T01:17:40Z</dcterms:created>
  <dcterms:modified xsi:type="dcterms:W3CDTF">2013-07-04T23:01:11Z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ies>
</file>